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256" r:id="rId2"/>
    <p:sldId id="284" r:id="rId3"/>
    <p:sldId id="285" r:id="rId4"/>
    <p:sldId id="319" r:id="rId5"/>
    <p:sldId id="286" r:id="rId6"/>
    <p:sldId id="287" r:id="rId7"/>
    <p:sldId id="320" r:id="rId8"/>
    <p:sldId id="321" r:id="rId9"/>
    <p:sldId id="322" r:id="rId10"/>
    <p:sldId id="323" r:id="rId11"/>
    <p:sldId id="324" r:id="rId12"/>
    <p:sldId id="325" r:id="rId13"/>
    <p:sldId id="326" r:id="rId14"/>
    <p:sldId id="327" r:id="rId15"/>
    <p:sldId id="296" r:id="rId16"/>
    <p:sldId id="297" r:id="rId17"/>
    <p:sldId id="298" r:id="rId18"/>
    <p:sldId id="328" r:id="rId19"/>
    <p:sldId id="329" r:id="rId20"/>
    <p:sldId id="330" r:id="rId21"/>
    <p:sldId id="331" r:id="rId22"/>
    <p:sldId id="332" r:id="rId23"/>
    <p:sldId id="338" r:id="rId24"/>
    <p:sldId id="333" r:id="rId25"/>
    <p:sldId id="339" r:id="rId26"/>
    <p:sldId id="307" r:id="rId27"/>
    <p:sldId id="308" r:id="rId28"/>
    <p:sldId id="309" r:id="rId29"/>
    <p:sldId id="310" r:id="rId30"/>
    <p:sldId id="311" r:id="rId31"/>
    <p:sldId id="312" r:id="rId32"/>
    <p:sldId id="313" r:id="rId33"/>
    <p:sldId id="314" r:id="rId34"/>
    <p:sldId id="315" r:id="rId35"/>
    <p:sldId id="316" r:id="rId36"/>
    <p:sldId id="317" r:id="rId37"/>
    <p:sldId id="318" r:id="rId3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7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7B9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1" autoAdjust="0"/>
    <p:restoredTop sz="86084" autoAdjust="0"/>
  </p:normalViewPr>
  <p:slideViewPr>
    <p:cSldViewPr snapToGrid="0" snapToObjects="1" showGuides="1">
      <p:cViewPr varScale="1">
        <p:scale>
          <a:sx n="97" d="100"/>
          <a:sy n="97" d="100"/>
        </p:scale>
        <p:origin x="1398" y="72"/>
      </p:cViewPr>
      <p:guideLst>
        <p:guide orient="horz" pos="2160"/>
        <p:guide pos="2879"/>
      </p:guideLst>
    </p:cSldViewPr>
  </p:slideViewPr>
  <p:outlineViewPr>
    <p:cViewPr>
      <p:scale>
        <a:sx n="33" d="100"/>
        <a:sy n="33" d="100"/>
      </p:scale>
      <p:origin x="0" y="-1975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D00D02-7ECE-9F4A-852C-3CC24F2A1FF4}" type="datetimeFigureOut">
              <a:rPr lang="en-US" smtClean="0"/>
              <a:t>2/22/2016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FACE20-B907-3F45-B620-82B0DC37CA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89573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6DEB5D-347A-444F-90DE-1B6E2932F515}" type="datetimeFigureOut">
              <a:rPr lang="en-US" smtClean="0"/>
              <a:t>2/22/2016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7D2CA1-D120-9748-B6F6-7C32249A99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12268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smtClean="0">
              <a:solidFill>
                <a:schemeClr val="bg1"/>
              </a:solidFill>
              <a:latin typeface="Tahoma"/>
              <a:cs typeface="Tahoma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D2CA1-D120-9748-B6F6-7C32249A9953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55388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D2CA1-D120-9748-B6F6-7C32249A9953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1413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D2CA1-D120-9748-B6F6-7C32249A9953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7752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D2CA1-D120-9748-B6F6-7C32249A9953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04532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D2CA1-D120-9748-B6F6-7C32249A9953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48781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altLang="en-US" b="1" smtClean="0">
                <a:solidFill>
                  <a:srgbClr val="000000"/>
                </a:solidFill>
              </a:rPr>
              <a:t>ESTA DIAPOSITIVA ESTÁ OCULTADA – A USARSE ÚNICAMENTE EN UNA ACTIVIDAD COMPARATIVA OPTATIVA (VÉASE EL PLAN DE LA SESIÓN)</a:t>
            </a:r>
          </a:p>
          <a:p>
            <a:pPr eaLnBrk="1" hangingPunct="1">
              <a:spcBef>
                <a:spcPct val="0"/>
              </a:spcBef>
            </a:pPr>
            <a:endParaRPr lang="en-US" altLang="en-US" b="1" smtClean="0">
              <a:solidFill>
                <a:srgbClr val="000000"/>
              </a:solidFill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mtClean="0">
                <a:solidFill>
                  <a:srgbClr val="000000"/>
                </a:solidFill>
              </a:rPr>
              <a:t>Actividad optativa – 15 minutos (véase plan de la sesión)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mtClean="0">
                <a:solidFill>
                  <a:srgbClr val="000000"/>
                </a:solidFill>
              </a:rPr>
              <a:t>Mostrar las Normas esenciales de Esfera (diapositiva)</a:t>
            </a:r>
          </a:p>
          <a:p>
            <a:pPr eaLnBrk="1" hangingPunct="1">
              <a:spcBef>
                <a:spcPct val="0"/>
              </a:spcBef>
            </a:pPr>
            <a:endParaRPr lang="en-US" altLang="en-US" smtClean="0">
              <a:solidFill>
                <a:srgbClr val="000000"/>
              </a:solidFill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mtClean="0">
                <a:solidFill>
                  <a:srgbClr val="000000"/>
                </a:solidFill>
              </a:rPr>
              <a:t>En las mesas, emparejar las normas esenciales con los nueve compromisos y realizar un análisis del ejercicio.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D2CA1-D120-9748-B6F6-7C32249A9953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36198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ESTA DIAPOSITIVA ESTÁ ANIMADA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Entregar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una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el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texto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completo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 CHS (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incluidos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orientación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indicadores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).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Utilizando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ejemplo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recorrer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con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participantes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estructura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pausando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destacar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elemento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Mientras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presenta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participantes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pueden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hojear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 CHS al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tiempo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miran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las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diapositivas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Notas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facilitadores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CHS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está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estructurada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siguiente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forma: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las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comunidades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las personas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afectadas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crisis: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explicando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qué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pueden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esperar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organismos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individuos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entregan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asistencia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tiene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un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Criterio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calidad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apoyo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indica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cómo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deben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trabajar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organismos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el personal a fin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alcanzarlo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Acciones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clave;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qué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debe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hacer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el personal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involucrado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en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entregar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programas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alta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calidad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forma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consistente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poder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rendir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cuentas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aquellos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desean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asistir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con vistas 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cumplir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con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; y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Responsabilidades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organizativas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las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políticas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procesos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sistemas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necesitan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tener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instalados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organismos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involucrados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en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fin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asegurar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personal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proporciona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asistencia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alta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calidad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con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rendición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cuentas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 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Las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Acciones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clave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las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Responsabilidades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organizativas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se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apoyan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mutuamente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deben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leerse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juntas.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 CHS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también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contiene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útiles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herramientas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orientación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medición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profesionales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organismos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indicadores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desempeño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preguntas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orientadoras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 CHS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están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concebidas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promover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medición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progreso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hacia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cumplimento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norma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fomentar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aprendizaje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mejora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continuos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en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calidad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rendición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cuentas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respuestas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indicadores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desempeño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deben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adaptarse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proceso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específico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contexto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organismo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Las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notas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orientación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proporcionan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aclaración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acerca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Acciones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clave y las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Responsabilidades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organizativas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descritas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en la CHS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examinan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algunos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retos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prácticos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pueden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surgir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aplicar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 CHS.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Explican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qué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uno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Nueve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 CHS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importante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proporcionan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algunos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ejemplos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diferentes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públicos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diferentes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contextos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D2CA1-D120-9748-B6F6-7C32249A9953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10532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ESTA DIAPOSITIVA ESTÁ ANIMADA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Entregar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una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el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texto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completo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 CHS (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incluidos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orientación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indicadores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).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Utilizando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ejemplo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recorrer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con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participantes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estructura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pausando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destacar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elemento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Mientras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presenta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participantes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pueden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hojear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 CHS al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tiempo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miran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las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diapositivas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Notas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facilitadores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CHS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está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estructurada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siguiente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forma: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las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comunidades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las personas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afectadas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crisis: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explicando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qué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pueden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esperar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organismos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individuos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entregan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asistencia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tiene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un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Criterio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calidad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apoyo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indica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cómo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deben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trabajar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organismos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el personal a fin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alcanzarlo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Acciones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clave;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qué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debe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hacer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el personal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involucrado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en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entregar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programas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alta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calidad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forma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consistente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poder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rendir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cuentas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aquellos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desean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asistir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con vistas 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cumplir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con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; y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Responsabilidades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organizativas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las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políticas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procesos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sistemas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necesitan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tener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instalados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organismos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involucrados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en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fin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asegurar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personal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proporciona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asistencia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alta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calidad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con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rendición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cuentas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 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Las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Acciones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clave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las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Responsabilidades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organizativas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se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apoyan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mutuamente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deben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leerse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juntas.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 CHS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también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contiene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útiles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herramientas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orientación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medición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profesionales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organismos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indicadores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desempeño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preguntas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orientadoras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 CHS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están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concebidas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promover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medición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progreso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hacia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cumplimento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norma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fomentar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aprendizaje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mejora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continuos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en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calidad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rendición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cuentas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respuestas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indicadores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desempeño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deben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adaptarse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proceso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específico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contexto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organismo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Las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notas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orientación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proporcionan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aclaración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acerca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Acciones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clave y las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Responsabilidades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organizativas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descritas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en la CHS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examinan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algunos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retos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prácticos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pueden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surgir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aplicar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 CHS.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Explican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qué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uno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Nueve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 CHS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importante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proporcionan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algunos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ejemplos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diferentes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públicos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diferentes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contextos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D2CA1-D120-9748-B6F6-7C32249A9953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74925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ESTA DIAPOSITIVA ESTÁ ANIMADA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Entregar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una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el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texto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completo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 CHS (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incluidos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orientación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indicadores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).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Utilizando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ejemplo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recorrer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con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participantes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estructura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pausando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destacar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elemento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Mientras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presenta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participantes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pueden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hojear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 CHS al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tiempo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miran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las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diapositivas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Notas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facilitadores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CHS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está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estructurada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siguiente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forma: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las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comunidades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las personas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afectadas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crisis: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explicando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qué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pueden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esperar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organismos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individuos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entregan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asistencia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tiene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un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Criterio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calidad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apoyo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indica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cómo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deben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trabajar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organismos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el personal a fin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alcanzarlo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Acciones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clave;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qué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debe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hacer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el personal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involucrado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en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entregar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programas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alta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calidad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forma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consistente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poder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rendir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cuentas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aquellos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desean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asistir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con vistas 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cumplir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con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; y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Responsabilidades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organizativas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las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políticas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procesos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sistemas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necesitan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tener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instalados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organismos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involucrados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en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fin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asegurar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personal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proporciona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asistencia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alta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calidad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con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rendición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cuentas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 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Las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Acciones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clave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las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Responsabilidades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organizativas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se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apoyan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mutuamente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deben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leerse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juntas.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 CHS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también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contiene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útiles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herramientas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orientación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medición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profesionales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organismos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indicadores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desempeño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preguntas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orientadoras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 CHS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están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concebidas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promover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medición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progreso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hacia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cumplimento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norma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fomentar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aprendizaje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mejora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continuos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en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calidad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rendición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cuentas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respuestas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indicadores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desempeño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deben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adaptarse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proceso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específico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contexto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organismo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Las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notas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orientación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proporcionan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aclaración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acerca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Acciones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clave y las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Responsabilidades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organizativas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descritas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en la CHS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examinan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algunos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retos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prácticos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pueden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surgir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aplicar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 CHS.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Explican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qué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uno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Nueve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 CHS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importante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proporcionan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algunos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ejemplos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diferentes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públicos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diferentes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contextos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D2CA1-D120-9748-B6F6-7C32249A9953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07278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ESTA DIAPOSITIVA ESTÁ ANIMADA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Entregar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una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el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texto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completo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 CHS (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incluidos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orientación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indicadores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).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Utilizando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ejemplo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recorrer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con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participantes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estructura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pausando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destacar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elemento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Mientras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presenta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participantes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pueden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hojear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 CHS al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tiempo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miran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las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diapositivas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Notas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facilitadores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CHS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está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estructurada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siguiente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forma: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las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comunidades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las personas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afectadas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crisis: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explicando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qué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pueden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esperar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organismos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individuos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entregan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asistencia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tiene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un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Criterio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calidad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apoyo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indica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cómo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deben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trabajar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organismos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el personal a fin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alcanzarlo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Acciones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clave;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qué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debe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hacer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el personal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involucrado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en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entregar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programas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alta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calidad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forma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consistente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poder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rendir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cuentas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aquellos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desean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asistir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con vistas 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cumplir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con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; y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Responsabilidades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organizativas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las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políticas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procesos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sistemas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necesitan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tener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instalados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organismos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involucrados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en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fin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asegurar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personal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proporciona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asistencia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alta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calidad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con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rendición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cuentas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 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Las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Acciones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clave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las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Responsabilidades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organizativas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se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apoyan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mutuamente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deben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leerse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juntas.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 CHS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también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contiene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útiles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herramientas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orientación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medición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profesionales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organismos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indicadores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desempeño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preguntas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orientadoras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 CHS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están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concebidas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promover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medición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progreso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hacia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cumplimento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norma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fomentar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aprendizaje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mejora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continuos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en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calidad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rendición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cuentas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respuestas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indicadores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desempeño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deben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adaptarse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proceso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específico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contexto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organismo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Las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notas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orientación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proporcionan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aclaración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acerca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Acciones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clave y las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Responsabilidades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organizativas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descritas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en la CHS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examinan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algunos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retos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prácticos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pueden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surgir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aplicar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 CHS.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Explican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qué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uno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Nueve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 CHS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importante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proporcionan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algunos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ejemplos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diferentes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públicos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diferentes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contextos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D2CA1-D120-9748-B6F6-7C32249A9953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37566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ESTA DIAPOSITIVA ESTÁ ANIMADA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Entregar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una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el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texto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completo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 CHS (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incluidos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orientación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indicadores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).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Utilizando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ejemplo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recorrer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con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participantes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estructura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pausando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destacar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elemento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Mientras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presenta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participantes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pueden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hojear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 CHS al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tiempo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miran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las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diapositivas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Notas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facilitadores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CHS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está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estructurada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siguiente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forma: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las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comunidades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las personas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afectadas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crisis: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explicando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qué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pueden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esperar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organismos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individuos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entregan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asistencia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tiene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un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Criterio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calidad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apoyo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indica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cómo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deben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trabajar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organismos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el personal a fin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alcanzarlo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Acciones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clave;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qué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debe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hacer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el personal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involucrado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en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entregar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programas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alta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calidad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forma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consistente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poder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rendir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cuentas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aquellos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desean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asistir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con vistas 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cumplir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con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; y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Responsabilidades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organización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las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políticas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procesos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sistemas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necesitan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tener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instalados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organismos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involucrados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en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fin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asegurar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personal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proporciona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asistencia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alta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calidad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con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rendición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cuentas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 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Las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Acciones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clave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las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Responsabilidades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organización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se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apoyan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mutuamente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deben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leerse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juntas.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 CHS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también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contiene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útiles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herramientas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orientación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medición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profesionales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organismos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indicadores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desempeño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preguntas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orientación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 CHS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están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concebidas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promover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medición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progreso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hacia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cumplimento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norma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fomentar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aprendizaje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mejora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continuos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en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calidad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rendición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cuentas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respuestas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indicadores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desempeño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deben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adaptarse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proceso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específico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contexto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organismo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Las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notas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orientación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proporcionan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aclaración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acerca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Acciones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clave y las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Responsabilidades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organización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descritas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en la CHS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examinan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algunos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retos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prácticos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pueden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surgir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aplicar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 CHS.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Explican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qué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uno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Nueve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 CHS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importante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proporcionan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algunos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ejemplos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diferentes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públicos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diferentes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contextos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D2CA1-D120-9748-B6F6-7C32249A9953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2106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altLang="en-US" dirty="0" smtClean="0">
                <a:solidFill>
                  <a:srgbClr val="000000"/>
                </a:solidFill>
              </a:rPr>
              <a:t>ESTA DIAPOSITIVA ESTÁ ANIMADA – LOS TIEMPOS DE LOS FACILITADORES DEBEN COINCIDIR CON EL FLUJO DE LA DIAPOSITIVA.</a:t>
            </a:r>
          </a:p>
          <a:p>
            <a:pPr eaLnBrk="1" hangingPunct="1">
              <a:spcBef>
                <a:spcPct val="0"/>
              </a:spcBef>
            </a:pPr>
            <a:endParaRPr lang="en-US" altLang="en-US" dirty="0" smtClean="0">
              <a:solidFill>
                <a:srgbClr val="000000"/>
              </a:solidFill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dirty="0" err="1" smtClean="0">
                <a:solidFill>
                  <a:srgbClr val="000000"/>
                </a:solidFill>
              </a:rPr>
              <a:t>Historia</a:t>
            </a:r>
            <a:r>
              <a:rPr lang="en-US" altLang="en-US" dirty="0" smtClean="0">
                <a:solidFill>
                  <a:srgbClr val="000000"/>
                </a:solidFill>
              </a:rPr>
              <a:t> – </a:t>
            </a:r>
            <a:r>
              <a:rPr lang="en-US" altLang="en-US" dirty="0" smtClean="0">
                <a:solidFill>
                  <a:srgbClr val="C00000"/>
                </a:solidFill>
              </a:rPr>
              <a:t>El </a:t>
            </a:r>
            <a:r>
              <a:rPr lang="en-US" altLang="en-US" dirty="0" smtClean="0">
                <a:solidFill>
                  <a:srgbClr val="FF0000"/>
                </a:solidFill>
              </a:rPr>
              <a:t>Proyecto </a:t>
            </a:r>
            <a:r>
              <a:rPr lang="en-US" altLang="en-US" dirty="0" err="1" smtClean="0">
                <a:solidFill>
                  <a:srgbClr val="FF0000"/>
                </a:solidFill>
              </a:rPr>
              <a:t>Esfera</a:t>
            </a:r>
            <a:r>
              <a:rPr lang="en-US" altLang="en-US" dirty="0" smtClean="0">
                <a:solidFill>
                  <a:srgbClr val="FF0000"/>
                </a:solidFill>
              </a:rPr>
              <a:t> </a:t>
            </a:r>
            <a:r>
              <a:rPr lang="en-US" altLang="en-US" dirty="0" smtClean="0">
                <a:solidFill>
                  <a:srgbClr val="000000"/>
                </a:solidFill>
              </a:rPr>
              <a:t>se </a:t>
            </a:r>
            <a:r>
              <a:rPr lang="en-US" altLang="en-US" dirty="0" err="1" smtClean="0">
                <a:solidFill>
                  <a:srgbClr val="000000"/>
                </a:solidFill>
              </a:rPr>
              <a:t>lanzó</a:t>
            </a:r>
            <a:r>
              <a:rPr lang="en-US" altLang="en-US" dirty="0" smtClean="0">
                <a:solidFill>
                  <a:srgbClr val="000000"/>
                </a:solidFill>
              </a:rPr>
              <a:t> en 1997 a </a:t>
            </a:r>
            <a:r>
              <a:rPr lang="en-US" altLang="en-US" dirty="0" err="1" smtClean="0">
                <a:solidFill>
                  <a:srgbClr val="000000"/>
                </a:solidFill>
              </a:rPr>
              <a:t>raíz</a:t>
            </a:r>
            <a:r>
              <a:rPr lang="en-US" altLang="en-US" dirty="0" smtClean="0">
                <a:solidFill>
                  <a:srgbClr val="000000"/>
                </a:solidFill>
              </a:rPr>
              <a:t> de las crisis de la </a:t>
            </a:r>
            <a:r>
              <a:rPr lang="en-US" altLang="en-US" dirty="0" err="1" smtClean="0">
                <a:solidFill>
                  <a:srgbClr val="000000"/>
                </a:solidFill>
              </a:rPr>
              <a:t>región</a:t>
            </a:r>
            <a:r>
              <a:rPr lang="en-US" altLang="en-US" dirty="0" smtClean="0">
                <a:solidFill>
                  <a:srgbClr val="000000"/>
                </a:solidFill>
              </a:rPr>
              <a:t> de </a:t>
            </a:r>
            <a:r>
              <a:rPr lang="en-US" altLang="en-US" dirty="0" err="1" smtClean="0">
                <a:solidFill>
                  <a:srgbClr val="000000"/>
                </a:solidFill>
              </a:rPr>
              <a:t>los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Grandes</a:t>
            </a:r>
            <a:r>
              <a:rPr lang="en-US" altLang="en-US" dirty="0" smtClean="0">
                <a:solidFill>
                  <a:srgbClr val="000000"/>
                </a:solidFill>
              </a:rPr>
              <a:t> Lagos a fin de </a:t>
            </a:r>
            <a:r>
              <a:rPr lang="en-US" altLang="en-US" dirty="0" err="1" smtClean="0">
                <a:solidFill>
                  <a:srgbClr val="000000"/>
                </a:solidFill>
              </a:rPr>
              <a:t>mejorar</a:t>
            </a:r>
            <a:r>
              <a:rPr lang="en-US" altLang="en-US" dirty="0" smtClean="0">
                <a:solidFill>
                  <a:srgbClr val="000000"/>
                </a:solidFill>
              </a:rPr>
              <a:t> la </a:t>
            </a:r>
            <a:r>
              <a:rPr lang="en-US" altLang="en-US" dirty="0" err="1" smtClean="0">
                <a:solidFill>
                  <a:srgbClr val="000000"/>
                </a:solidFill>
              </a:rPr>
              <a:t>calidad</a:t>
            </a:r>
            <a:r>
              <a:rPr lang="en-US" altLang="en-US" dirty="0" smtClean="0">
                <a:solidFill>
                  <a:srgbClr val="000000"/>
                </a:solidFill>
              </a:rPr>
              <a:t> y la </a:t>
            </a:r>
            <a:r>
              <a:rPr lang="en-US" altLang="en-US" dirty="0" err="1" smtClean="0">
                <a:solidFill>
                  <a:srgbClr val="000000"/>
                </a:solidFill>
              </a:rPr>
              <a:t>rendición</a:t>
            </a:r>
            <a:r>
              <a:rPr lang="en-US" altLang="en-US" dirty="0" smtClean="0">
                <a:solidFill>
                  <a:srgbClr val="000000"/>
                </a:solidFill>
              </a:rPr>
              <a:t> de </a:t>
            </a:r>
            <a:r>
              <a:rPr lang="en-US" altLang="en-US" dirty="0" err="1" smtClean="0">
                <a:solidFill>
                  <a:srgbClr val="000000"/>
                </a:solidFill>
              </a:rPr>
              <a:t>cuentas</a:t>
            </a:r>
            <a:r>
              <a:rPr lang="en-US" altLang="en-US" dirty="0" smtClean="0">
                <a:solidFill>
                  <a:srgbClr val="000000"/>
                </a:solidFill>
              </a:rPr>
              <a:t> de la </a:t>
            </a:r>
            <a:r>
              <a:rPr lang="en-US" altLang="en-US" dirty="0" err="1" smtClean="0">
                <a:solidFill>
                  <a:srgbClr val="000000"/>
                </a:solidFill>
              </a:rPr>
              <a:t>ayuda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humanitaria</a:t>
            </a:r>
            <a:r>
              <a:rPr lang="en-US" altLang="en-US" dirty="0" smtClean="0">
                <a:solidFill>
                  <a:srgbClr val="000000"/>
                </a:solidFill>
              </a:rPr>
              <a:t>.  </a:t>
            </a:r>
            <a:r>
              <a:rPr lang="en-US" altLang="en-US" dirty="0" err="1" smtClean="0">
                <a:solidFill>
                  <a:srgbClr val="000000"/>
                </a:solidFill>
              </a:rPr>
              <a:t>Respondía</a:t>
            </a:r>
            <a:r>
              <a:rPr lang="en-US" altLang="en-US" dirty="0" smtClean="0">
                <a:solidFill>
                  <a:srgbClr val="000000"/>
                </a:solidFill>
              </a:rPr>
              <a:t> a un </a:t>
            </a:r>
            <a:r>
              <a:rPr lang="en-US" altLang="en-US" dirty="0" err="1" smtClean="0">
                <a:solidFill>
                  <a:srgbClr val="000000"/>
                </a:solidFill>
              </a:rPr>
              <a:t>número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creciente</a:t>
            </a:r>
            <a:r>
              <a:rPr lang="en-US" altLang="en-US" dirty="0" smtClean="0">
                <a:solidFill>
                  <a:srgbClr val="000000"/>
                </a:solidFill>
              </a:rPr>
              <a:t> de </a:t>
            </a:r>
            <a:r>
              <a:rPr lang="en-US" altLang="en-US" dirty="0" err="1" smtClean="0">
                <a:solidFill>
                  <a:srgbClr val="000000"/>
                </a:solidFill>
              </a:rPr>
              <a:t>evaluaciones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críticas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por</a:t>
            </a:r>
            <a:r>
              <a:rPr lang="en-US" altLang="en-US" dirty="0" smtClean="0">
                <a:solidFill>
                  <a:srgbClr val="000000"/>
                </a:solidFill>
              </a:rPr>
              <a:t> parte de </a:t>
            </a:r>
            <a:r>
              <a:rPr lang="en-US" altLang="en-US" dirty="0" err="1" smtClean="0">
                <a:solidFill>
                  <a:srgbClr val="000000"/>
                </a:solidFill>
              </a:rPr>
              <a:t>organismos</a:t>
            </a:r>
            <a:r>
              <a:rPr lang="en-US" altLang="en-US" dirty="0" smtClean="0">
                <a:solidFill>
                  <a:srgbClr val="000000"/>
                </a:solidFill>
              </a:rPr>
              <a:t> y </a:t>
            </a:r>
            <a:r>
              <a:rPr lang="en-US" altLang="en-US" dirty="0" err="1" smtClean="0">
                <a:solidFill>
                  <a:srgbClr val="000000"/>
                </a:solidFill>
              </a:rPr>
              <a:t>donantes</a:t>
            </a:r>
            <a:r>
              <a:rPr lang="en-US" altLang="en-US" dirty="0" smtClean="0">
                <a:solidFill>
                  <a:srgbClr val="000000"/>
                </a:solidFill>
              </a:rPr>
              <a:t>, </a:t>
            </a:r>
            <a:r>
              <a:rPr lang="en-US" altLang="en-US" dirty="0" err="1" smtClean="0">
                <a:solidFill>
                  <a:srgbClr val="000000"/>
                </a:solidFill>
              </a:rPr>
              <a:t>además</a:t>
            </a:r>
            <a:r>
              <a:rPr lang="en-US" altLang="en-US" dirty="0" smtClean="0">
                <a:solidFill>
                  <a:srgbClr val="000000"/>
                </a:solidFill>
              </a:rPr>
              <a:t> de las </a:t>
            </a:r>
            <a:r>
              <a:rPr lang="en-US" altLang="en-US" dirty="0" err="1" smtClean="0">
                <a:solidFill>
                  <a:srgbClr val="000000"/>
                </a:solidFill>
              </a:rPr>
              <a:t>comunidades</a:t>
            </a:r>
            <a:r>
              <a:rPr lang="en-US" altLang="en-US" dirty="0" smtClean="0">
                <a:solidFill>
                  <a:srgbClr val="000000"/>
                </a:solidFill>
              </a:rPr>
              <a:t> y el </a:t>
            </a:r>
            <a:r>
              <a:rPr lang="en-US" altLang="en-US" dirty="0" err="1" smtClean="0">
                <a:solidFill>
                  <a:srgbClr val="000000"/>
                </a:solidFill>
              </a:rPr>
              <a:t>público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más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amplio</a:t>
            </a:r>
            <a:r>
              <a:rPr lang="en-US" altLang="en-US" dirty="0" smtClean="0">
                <a:solidFill>
                  <a:srgbClr val="000000"/>
                </a:solidFill>
              </a:rPr>
              <a:t>.  El </a:t>
            </a:r>
            <a:r>
              <a:rPr lang="en-US" altLang="en-US" dirty="0" err="1" smtClean="0">
                <a:solidFill>
                  <a:srgbClr val="000000"/>
                </a:solidFill>
              </a:rPr>
              <a:t>paisaje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humanitario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también</a:t>
            </a:r>
            <a:r>
              <a:rPr lang="en-US" altLang="en-US" dirty="0" smtClean="0">
                <a:solidFill>
                  <a:srgbClr val="000000"/>
                </a:solidFill>
              </a:rPr>
              <a:t> se </a:t>
            </a:r>
            <a:r>
              <a:rPr lang="en-US" altLang="en-US" dirty="0" err="1" smtClean="0">
                <a:solidFill>
                  <a:srgbClr val="000000"/>
                </a:solidFill>
              </a:rPr>
              <a:t>expandía</a:t>
            </a:r>
            <a:r>
              <a:rPr lang="en-US" altLang="en-US" dirty="0" smtClean="0">
                <a:solidFill>
                  <a:srgbClr val="000000"/>
                </a:solidFill>
              </a:rPr>
              <a:t>, </a:t>
            </a:r>
            <a:r>
              <a:rPr lang="en-US" altLang="en-US" dirty="0" err="1" smtClean="0">
                <a:solidFill>
                  <a:srgbClr val="000000"/>
                </a:solidFill>
              </a:rPr>
              <a:t>profesionalizándose</a:t>
            </a:r>
            <a:r>
              <a:rPr lang="en-US" altLang="en-US" dirty="0" smtClean="0">
                <a:solidFill>
                  <a:srgbClr val="000000"/>
                </a:solidFill>
              </a:rPr>
              <a:t>, </a:t>
            </a:r>
            <a:r>
              <a:rPr lang="en-US" altLang="en-US" dirty="0" err="1" smtClean="0">
                <a:solidFill>
                  <a:srgbClr val="000000"/>
                </a:solidFill>
              </a:rPr>
              <a:t>trabajando</a:t>
            </a:r>
            <a:r>
              <a:rPr lang="en-US" altLang="en-US" dirty="0" smtClean="0">
                <a:solidFill>
                  <a:srgbClr val="000000"/>
                </a:solidFill>
              </a:rPr>
              <a:t> con </a:t>
            </a:r>
            <a:r>
              <a:rPr lang="en-US" altLang="en-US" dirty="0" err="1" smtClean="0">
                <a:solidFill>
                  <a:srgbClr val="000000"/>
                </a:solidFill>
              </a:rPr>
              <a:t>grandes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presupuestos</a:t>
            </a:r>
            <a:r>
              <a:rPr lang="en-US" altLang="en-US" dirty="0" smtClean="0">
                <a:solidFill>
                  <a:srgbClr val="000000"/>
                </a:solidFill>
              </a:rPr>
              <a:t> y </a:t>
            </a:r>
            <a:r>
              <a:rPr lang="en-US" altLang="en-US" dirty="0" err="1" smtClean="0">
                <a:solidFill>
                  <a:srgbClr val="000000"/>
                </a:solidFill>
              </a:rPr>
              <a:t>expandiendo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su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alcance</a:t>
            </a:r>
            <a:r>
              <a:rPr lang="en-US" altLang="en-US" dirty="0" smtClean="0">
                <a:solidFill>
                  <a:srgbClr val="000000"/>
                </a:solidFill>
              </a:rPr>
              <a:t>.  Un </a:t>
            </a:r>
            <a:r>
              <a:rPr lang="en-US" altLang="en-US" dirty="0" err="1" smtClean="0">
                <a:solidFill>
                  <a:srgbClr val="000000"/>
                </a:solidFill>
              </a:rPr>
              <a:t>grupo</a:t>
            </a:r>
            <a:r>
              <a:rPr lang="en-US" altLang="en-US" dirty="0" smtClean="0">
                <a:solidFill>
                  <a:srgbClr val="000000"/>
                </a:solidFill>
              </a:rPr>
              <a:t> de </a:t>
            </a:r>
            <a:r>
              <a:rPr lang="en-US" altLang="en-US" dirty="0" err="1" smtClean="0">
                <a:solidFill>
                  <a:srgbClr val="000000"/>
                </a:solidFill>
              </a:rPr>
              <a:t>normas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mínimas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universales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coherentes</a:t>
            </a:r>
            <a:r>
              <a:rPr lang="en-US" altLang="en-US" dirty="0" smtClean="0">
                <a:solidFill>
                  <a:srgbClr val="000000"/>
                </a:solidFill>
              </a:rPr>
              <a:t> y </a:t>
            </a:r>
            <a:r>
              <a:rPr lang="en-US" altLang="en-US" dirty="0" err="1" smtClean="0">
                <a:solidFill>
                  <a:srgbClr val="000000"/>
                </a:solidFill>
              </a:rPr>
              <a:t>comúnmente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acordadas</a:t>
            </a:r>
            <a:r>
              <a:rPr lang="en-US" altLang="en-US" dirty="0" smtClean="0">
                <a:solidFill>
                  <a:srgbClr val="000000"/>
                </a:solidFill>
              </a:rPr>
              <a:t> para </a:t>
            </a:r>
            <a:r>
              <a:rPr lang="en-US" altLang="en-US" dirty="0" err="1" smtClean="0">
                <a:solidFill>
                  <a:srgbClr val="000000"/>
                </a:solidFill>
              </a:rPr>
              <a:t>asegurar</a:t>
            </a:r>
            <a:r>
              <a:rPr lang="en-US" altLang="en-US" dirty="0" smtClean="0">
                <a:solidFill>
                  <a:srgbClr val="000000"/>
                </a:solidFill>
              </a:rPr>
              <a:t> el </a:t>
            </a:r>
            <a:r>
              <a:rPr lang="en-US" altLang="en-US" dirty="0" err="1" smtClean="0">
                <a:solidFill>
                  <a:srgbClr val="000000"/>
                </a:solidFill>
              </a:rPr>
              <a:t>respeto</a:t>
            </a:r>
            <a:r>
              <a:rPr lang="en-US" altLang="en-US" dirty="0" smtClean="0">
                <a:solidFill>
                  <a:srgbClr val="000000"/>
                </a:solidFill>
              </a:rPr>
              <a:t> para la </a:t>
            </a:r>
            <a:r>
              <a:rPr lang="en-US" altLang="en-US" dirty="0" err="1" smtClean="0">
                <a:solidFill>
                  <a:srgbClr val="000000"/>
                </a:solidFill>
              </a:rPr>
              <a:t>dignidad</a:t>
            </a:r>
            <a:r>
              <a:rPr lang="en-US" altLang="en-US" dirty="0" smtClean="0">
                <a:solidFill>
                  <a:srgbClr val="000000"/>
                </a:solidFill>
              </a:rPr>
              <a:t> de las personas </a:t>
            </a:r>
            <a:r>
              <a:rPr lang="en-US" altLang="en-US" dirty="0" err="1" smtClean="0">
                <a:solidFill>
                  <a:srgbClr val="000000"/>
                </a:solidFill>
              </a:rPr>
              <a:t>afectadas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por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desastres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fue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presentado</a:t>
            </a:r>
            <a:r>
              <a:rPr lang="en-US" altLang="en-US" dirty="0" smtClean="0">
                <a:solidFill>
                  <a:srgbClr val="000000"/>
                </a:solidFill>
              </a:rPr>
              <a:t> en la forma del Manual </a:t>
            </a:r>
            <a:r>
              <a:rPr lang="en-US" altLang="en-US" dirty="0" err="1" smtClean="0">
                <a:solidFill>
                  <a:srgbClr val="000000"/>
                </a:solidFill>
              </a:rPr>
              <a:t>Esfera</a:t>
            </a:r>
            <a:r>
              <a:rPr lang="en-US" altLang="en-US" dirty="0" smtClean="0">
                <a:solidFill>
                  <a:srgbClr val="000000"/>
                </a:solidFill>
              </a:rPr>
              <a:t>, con la Carta Humanitaria en primer </a:t>
            </a:r>
            <a:r>
              <a:rPr lang="en-US" altLang="en-US" dirty="0" err="1" smtClean="0">
                <a:solidFill>
                  <a:srgbClr val="000000"/>
                </a:solidFill>
              </a:rPr>
              <a:t>plano</a:t>
            </a:r>
            <a:r>
              <a:rPr lang="en-US" altLang="en-US" dirty="0" smtClean="0">
                <a:solidFill>
                  <a:srgbClr val="000000"/>
                </a:solidFill>
              </a:rPr>
              <a:t>.</a:t>
            </a:r>
          </a:p>
          <a:p>
            <a:pPr eaLnBrk="1" hangingPunct="1">
              <a:spcBef>
                <a:spcPct val="0"/>
              </a:spcBef>
            </a:pPr>
            <a:endParaRPr lang="en-US" altLang="en-US" dirty="0" smtClean="0">
              <a:solidFill>
                <a:srgbClr val="000000"/>
              </a:solidFill>
            </a:endParaRPr>
          </a:p>
          <a:p>
            <a:pPr eaLnBrk="1" hangingPunct="1">
              <a:spcBef>
                <a:spcPct val="0"/>
              </a:spcBef>
            </a:pPr>
            <a:endParaRPr lang="en-US" altLang="en-US" dirty="0" smtClean="0">
              <a:solidFill>
                <a:srgbClr val="000000"/>
              </a:solidFill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dirty="0" smtClean="0">
                <a:solidFill>
                  <a:srgbClr val="000000"/>
                </a:solidFill>
              </a:rPr>
              <a:t>&lt;FINALIZAR ANIMACIONES&gt;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D2CA1-D120-9748-B6F6-7C32249A9953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72287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ESTA DIAPOSITIVA ESTÁ ANIMADA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Entregar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una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el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texto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completo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 CHS (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incluidos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orientación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indicadores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).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Utilizando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ejemplo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recorrer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con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participantes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estructura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pausando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destacar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elemento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Mientras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presenta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participantes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pueden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hojear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 CHS al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tiempo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miran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las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diapositivas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Notas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facilitadores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CHS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está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estructurada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siguiente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forma: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las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comunidades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las personas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afectadas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crisis: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explicando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qué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pueden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esperar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organismos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individuos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entregan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asistencia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tiene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un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Criterio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calidad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apoyo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indica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cómo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deben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trabajar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organismos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el personal a fin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alcanzarlo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Acciones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clave;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qué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debe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hacer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el personal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involucrado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en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entregar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programas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alta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calidad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forma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consistente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poder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rendir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cuentas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aquellos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desean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asistir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con vistas 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cumplir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con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; y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Responsabilidades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organizativas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las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políticas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procesos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sistemas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necesitan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tener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instalados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organismos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involucrados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en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fin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asegurar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personal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proporciona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asistencia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alta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calidad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con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rendición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cuentas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 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Las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Acciones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clave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las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Responsabilidades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organizativas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se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apoyan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mutuamente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deben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leerse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juntas.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 CHS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también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contiene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útiles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herramientas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orientación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medición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profesionales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organismos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indicadores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desempeño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preguntas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orientadoras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 CHS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están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concebidas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promover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medición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progreso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hacia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cumplimento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norma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fomentar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aprendizaje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mejora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continuos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en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calidad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rendición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cuentas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respuestas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indicadores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desempeño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deben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adaptarse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proceso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específico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contexto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organismo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Las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notas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orientación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proporcionan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aclaración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acerca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Acciones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clave y las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Responsabilidades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organizativas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descritas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en la CHS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examinan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algunos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retos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prácticos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pueden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surgir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aplicar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 CHS.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Explican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qué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uno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Nueve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 CHS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importante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proporcionan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algunos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ejemplos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diferentes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públicos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diferentes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contextos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D2CA1-D120-9748-B6F6-7C32249A9953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30329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ESTA DIAPOSITIVA ESTÁ ANIMADA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Entregar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una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el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texto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completo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 CHS (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incluidos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orientación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indicadores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).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Utilizando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ejemplo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recorrer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con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participantes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estructura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pausando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destacar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elemento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Mientras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presenta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participantes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pueden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hojear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 CHS al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tiempo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miran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las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diapositivas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Notas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facilitadores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CHS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está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estructurada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siguiente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forma: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las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comunidades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las personas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afectadas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crisis: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explicando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qué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pueden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esperar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organismos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individuos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entregan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asistencia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tiene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un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Criterio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calidad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apoyo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indica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cómo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deben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trabajar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organismos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el personal a fin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alcanzarlo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Acciones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clave;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qué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debe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hacer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el personal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involucrado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en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entregar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programas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alta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calidad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forma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consistente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poder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rendir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cuentas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aquellos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desean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asistir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con vistas 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cumplir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con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; y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Responsabilidades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organizativas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las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políticas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procesos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sistemas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necesitan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tener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instalados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organismos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involucrados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en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fin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asegurar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personal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proporciona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asistencia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alta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calidad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con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rendición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cuentas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 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Las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Acciones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clave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las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Responsabilidades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organizativas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se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apoyan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mutuamente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deben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leerse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juntas.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 CHS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también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contiene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útiles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herramientas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orientación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medición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profesionales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organismos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indicadores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desempeño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preguntas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orientadoras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 CHS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están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concebidas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promover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medición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progreso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hacia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cumplimento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norma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fomentar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aprendizaje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mejora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continuos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en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calidad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rendición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cuentas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respuestas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indicadores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desempeño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deben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adaptarse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proceso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específico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contexto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organismo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Las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notas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orientación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proporcionan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aclaración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acerca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Acciones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clave y las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Responsabilidades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organizativas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descritas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en la CHS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examinan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algunos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retos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prácticos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pueden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surgir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aplicar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 CHS.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Explican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qué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uno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Nueve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 CHS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importante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proporcionan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algunos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ejemplos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diferentes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públicos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diferentes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contextos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D2CA1-D120-9748-B6F6-7C32249A9953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651165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ESTA DIAPOSITIVA ESTÁ ANIMADA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Entregar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una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el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texto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completo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 CHS (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incluidos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orientación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indicadores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).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Utilizando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ejemplo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recorrer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con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participantes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estructura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pausando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destacar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elemento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Mientras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presenta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participantes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pueden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hojear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 CHS al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tiempo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miran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las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diapositivas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Notas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facilitadores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CHS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está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estructurada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siguiente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forma: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las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comunidades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las personas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afectadas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crisis: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explicando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qué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pueden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esperar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organismos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individuos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entregan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asistencia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tiene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un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Criterio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calidad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apoyo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indica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cómo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deben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trabajar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organismos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el personal a fin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alcanzarlo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Acciones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clave;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qué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debe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hacer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el personal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involucrado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en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entregar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programas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alta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calidad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forma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consistente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poder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rendir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cuentas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aquellos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desean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asistir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con vistas 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cumplir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con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; y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Responsabilidades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organizativas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las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políticas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procesos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sistemas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necesitan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tener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instalados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organismos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involucrados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en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fin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asegurar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personal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proporciona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asistencia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alta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calidad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con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rendición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cuentas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 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Las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Acciones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clave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las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Responsabilidades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organizativas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se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apoyan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mutuamente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deben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leerse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juntas.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 CHS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también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contiene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útiles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herramientas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orientación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medición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profesionales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organismos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indicadores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desempeño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preguntas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orientadoras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 CHS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están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concebidas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promover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medición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progreso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hacia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cumplimento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norma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fomentar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aprendizaje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mejora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continuos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en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calidad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rendición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cuentas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respuestas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indicadores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desempeño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deben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adaptarse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proceso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específico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contexto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organismo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Las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notas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orientación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proporcionan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aclaración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acerca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Acciones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clave y las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Responsabilidades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organizativas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descritas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en la CHS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examinan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algunos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retos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prácticos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pueden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surgir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aplicar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 CHS.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Explican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qué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uno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Nueve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 CHS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importante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proporcionan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algunos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ejemplos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diferentes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públicos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diferentes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contextos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D2CA1-D120-9748-B6F6-7C32249A9953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34091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ESTA DIAPOSITIVA ESTÁ ANIMADA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Entregar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una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el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texto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completo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 CHS (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incluidos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orientación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indicadores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).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Utilizando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ejemplo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recorrer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con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participantes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estructura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pausando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destacar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elemento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Mientras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presenta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participantes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pueden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hojear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 CHS al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tiempo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miran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las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diapositivas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Notas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facilitadores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CHS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está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estructurada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siguiente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forma: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las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comunidades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las personas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afectadas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crisis: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explicando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qué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pueden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esperar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organismos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individuos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entregan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asistencia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tiene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un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Criterio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calidad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apoyo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indica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cómo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deben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trabajar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organismos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el personal a fin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alcanzarlo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Acciones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clave;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qué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debe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hacer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el personal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involucrado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en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entregar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programas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alta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calidad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forma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consistente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poder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rendir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cuentas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aquellos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desean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asistir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con vistas 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cumplir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con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; y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Responsabilidades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organizativas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las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políticas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procesos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sistemas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necesitan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tener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instalados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organismos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involucrados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en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fin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asegurar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personal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proporciona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asistencia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alta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calidad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con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rendición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cuentas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 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Las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Acciones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clave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las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Responsabilidades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organizativas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se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apoyan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mutuamente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deben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leerse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juntas.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 CHS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también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contiene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útiles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herramientas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orientación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medición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profesionales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organismos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indicadores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desempeño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preguntas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orientadoras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 CHS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están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concebidas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promover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medición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progreso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hacia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cumplimento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norma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fomentar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aprendizaje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mejora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continuos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en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calidad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rendición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cuentas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respuestas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indicadores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desempeño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deben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adaptarse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proceso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específico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contexto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organismo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Las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notas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orientación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proporcionan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aclaración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acerca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Acciones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clave y las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Responsabilidades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organizativas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descritas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en la CHS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examinan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algunos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retos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prácticos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pueden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surgir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aplicar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 CHS.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Explican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qué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uno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Nueve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 CHS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importante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proporcionan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algunos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ejemplos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diferentes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públicos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diferentes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contextos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D2CA1-D120-9748-B6F6-7C32249A9953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11270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ESTA DIAPOSITIVA ESTÁ ANIMADA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Entregar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una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el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texto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completo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 CHS (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incluidos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orientación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indicadores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).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Utilizando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ejemplo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recorrer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con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participantes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estructura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pausando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destacar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elemento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Mientras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se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presenta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participantes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pueden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hojear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 CHS al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tiempo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miran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las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diapositivas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Notas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facilitadores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CHS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está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estructurada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siguiente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forma: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las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comunidades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las personas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afectadas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crisis: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explicando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qué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pueden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esperar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organismos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individuos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entregan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asistencia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tiene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un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Criterio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calidad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apoyo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indica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cómo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deben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trabajar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organismos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el personal a fin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alcanzarlo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Acciones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clave;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qué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debe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hacer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el personal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involucrado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en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entregar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programas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alta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calidad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forma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consistente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poder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rendir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cuentas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aquellos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desean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asistir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con vistas 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cumplir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con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; y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Responsabilidades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organizativas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las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políticas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procesos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sistemas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necesitan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tener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instalados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organismos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involucrados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en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fin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asegurar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personal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proporciona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asistencia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alta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calidad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con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rendición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cuentas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 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Las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Acciones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clave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las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Responsabilidades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organizativas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 se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apoyan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mutuamente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deben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leerse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juntas.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 CHS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también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contiene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útiles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herramientas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orientación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medición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profesionales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organismos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indicadores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desempeño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preguntas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orientadoras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 CHS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están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concebidas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promover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medición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progreso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hacia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cumplimento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norma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fomentar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aprendizaje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mejora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continuos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en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calidad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la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rendición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cuentas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respuestas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humanitarias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indicadores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desempeño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deben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adaptarse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proceso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específico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contexto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organismo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Las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notas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orientación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proporcionan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aclaración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acerca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Acciones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clave y las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Responsabilidades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organizativas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descritas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en la CHS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examinan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algunos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retos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prácticos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que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pueden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surgir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aplicar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 CHS.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Explican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qué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uno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Nueve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 CHS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importante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proporcionan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algunos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ejemplos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diferentes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públicos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diferentes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contextos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D2CA1-D120-9748-B6F6-7C32249A9953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801059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altLang="en-US" dirty="0" smtClean="0">
                <a:solidFill>
                  <a:srgbClr val="000000"/>
                </a:solidFill>
              </a:rPr>
              <a:t>ESTA DIAPOSITIVA ESTÁ ANIMADA</a:t>
            </a:r>
          </a:p>
          <a:p>
            <a:pPr eaLnBrk="1" hangingPunct="1">
              <a:spcBef>
                <a:spcPct val="0"/>
              </a:spcBef>
            </a:pPr>
            <a:endParaRPr lang="en-US" altLang="en-US" dirty="0" smtClean="0">
              <a:solidFill>
                <a:srgbClr val="000000"/>
              </a:solidFill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dirty="0" err="1" smtClean="0">
                <a:solidFill>
                  <a:srgbClr val="000000"/>
                </a:solidFill>
              </a:rPr>
              <a:t>Utilizando</a:t>
            </a:r>
            <a:r>
              <a:rPr lang="en-US" altLang="en-US" dirty="0" smtClean="0">
                <a:solidFill>
                  <a:srgbClr val="000000"/>
                </a:solidFill>
              </a:rPr>
              <a:t> el </a:t>
            </a:r>
            <a:r>
              <a:rPr lang="en-US" altLang="en-US" dirty="0" err="1" smtClean="0">
                <a:solidFill>
                  <a:srgbClr val="000000"/>
                </a:solidFill>
              </a:rPr>
              <a:t>Compromiso</a:t>
            </a:r>
            <a:r>
              <a:rPr lang="en-US" altLang="en-US" dirty="0" smtClean="0">
                <a:solidFill>
                  <a:srgbClr val="000000"/>
                </a:solidFill>
              </a:rPr>
              <a:t> 1 </a:t>
            </a:r>
            <a:r>
              <a:rPr lang="en-US" altLang="en-US" dirty="0" err="1" smtClean="0">
                <a:solidFill>
                  <a:srgbClr val="000000"/>
                </a:solidFill>
              </a:rPr>
              <a:t>como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ejemplo</a:t>
            </a:r>
            <a:r>
              <a:rPr lang="en-US" altLang="en-US" dirty="0" smtClean="0">
                <a:solidFill>
                  <a:srgbClr val="000000"/>
                </a:solidFill>
              </a:rPr>
              <a:t>, </a:t>
            </a:r>
            <a:r>
              <a:rPr lang="en-US" altLang="en-US" dirty="0" err="1" smtClean="0">
                <a:solidFill>
                  <a:srgbClr val="000000"/>
                </a:solidFill>
              </a:rPr>
              <a:t>mostrar</a:t>
            </a:r>
            <a:r>
              <a:rPr lang="en-US" altLang="en-US" dirty="0" smtClean="0">
                <a:solidFill>
                  <a:srgbClr val="000000"/>
                </a:solidFill>
              </a:rPr>
              <a:t> a </a:t>
            </a:r>
            <a:r>
              <a:rPr lang="en-US" altLang="en-US" dirty="0" err="1" smtClean="0">
                <a:solidFill>
                  <a:srgbClr val="000000"/>
                </a:solidFill>
              </a:rPr>
              <a:t>los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participantes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dónde</a:t>
            </a:r>
            <a:r>
              <a:rPr lang="en-US" altLang="en-US" dirty="0" smtClean="0">
                <a:solidFill>
                  <a:srgbClr val="000000"/>
                </a:solidFill>
              </a:rPr>
              <a:t> se </a:t>
            </a:r>
            <a:r>
              <a:rPr lang="en-US" altLang="en-US" dirty="0" err="1" smtClean="0">
                <a:solidFill>
                  <a:srgbClr val="000000"/>
                </a:solidFill>
              </a:rPr>
              <a:t>ubica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cada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elemento</a:t>
            </a:r>
            <a:r>
              <a:rPr lang="en-US" altLang="en-US" dirty="0" smtClean="0">
                <a:solidFill>
                  <a:srgbClr val="000000"/>
                </a:solidFill>
              </a:rPr>
              <a:t> y </a:t>
            </a:r>
            <a:r>
              <a:rPr lang="en-US" altLang="en-US" dirty="0" err="1" smtClean="0">
                <a:solidFill>
                  <a:srgbClr val="000000"/>
                </a:solidFill>
              </a:rPr>
              <a:t>cómo</a:t>
            </a:r>
            <a:r>
              <a:rPr lang="en-US" altLang="en-US" dirty="0" smtClean="0">
                <a:solidFill>
                  <a:srgbClr val="000000"/>
                </a:solidFill>
              </a:rPr>
              <a:t>, </a:t>
            </a:r>
            <a:r>
              <a:rPr lang="en-US" altLang="en-US" dirty="0" err="1" smtClean="0">
                <a:solidFill>
                  <a:srgbClr val="000000"/>
                </a:solidFill>
              </a:rPr>
              <a:t>utilizando</a:t>
            </a:r>
            <a:r>
              <a:rPr lang="en-US" altLang="en-US" dirty="0" smtClean="0">
                <a:solidFill>
                  <a:srgbClr val="000000"/>
                </a:solidFill>
              </a:rPr>
              <a:t> las </a:t>
            </a:r>
            <a:r>
              <a:rPr lang="en-US" altLang="en-US" dirty="0" err="1" smtClean="0">
                <a:solidFill>
                  <a:srgbClr val="000000"/>
                </a:solidFill>
              </a:rPr>
              <a:t>definiciones</a:t>
            </a:r>
            <a:r>
              <a:rPr lang="en-US" altLang="en-US" dirty="0" smtClean="0">
                <a:solidFill>
                  <a:srgbClr val="000000"/>
                </a:solidFill>
              </a:rPr>
              <a:t> de la </a:t>
            </a:r>
            <a:r>
              <a:rPr lang="en-US" altLang="en-US" dirty="0" err="1" smtClean="0">
                <a:solidFill>
                  <a:srgbClr val="000000"/>
                </a:solidFill>
              </a:rPr>
              <a:t>diapositiva</a:t>
            </a:r>
            <a:r>
              <a:rPr lang="en-US" altLang="en-US" dirty="0" smtClean="0">
                <a:solidFill>
                  <a:srgbClr val="000000"/>
                </a:solidFill>
              </a:rPr>
              <a:t> anterior, </a:t>
            </a:r>
            <a:r>
              <a:rPr lang="en-US" altLang="en-US" dirty="0" err="1" smtClean="0">
                <a:solidFill>
                  <a:srgbClr val="000000"/>
                </a:solidFill>
              </a:rPr>
              <a:t>podemos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trabajar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hacia</a:t>
            </a:r>
            <a:r>
              <a:rPr lang="en-US" altLang="en-US" dirty="0" smtClean="0">
                <a:solidFill>
                  <a:srgbClr val="000000"/>
                </a:solidFill>
              </a:rPr>
              <a:t> la </a:t>
            </a:r>
            <a:r>
              <a:rPr lang="en-US" altLang="en-US" dirty="0" err="1" smtClean="0">
                <a:solidFill>
                  <a:srgbClr val="000000"/>
                </a:solidFill>
              </a:rPr>
              <a:t>consecución</a:t>
            </a:r>
            <a:r>
              <a:rPr lang="en-US" altLang="en-US" dirty="0" smtClean="0">
                <a:solidFill>
                  <a:srgbClr val="000000"/>
                </a:solidFill>
              </a:rPr>
              <a:t> del </a:t>
            </a:r>
            <a:r>
              <a:rPr lang="en-US" altLang="en-US" dirty="0" err="1" smtClean="0">
                <a:solidFill>
                  <a:srgbClr val="000000"/>
                </a:solidFill>
              </a:rPr>
              <a:t>Compromiso</a:t>
            </a:r>
            <a:r>
              <a:rPr lang="en-US" altLang="en-US" dirty="0" smtClean="0">
                <a:solidFill>
                  <a:srgbClr val="000000"/>
                </a:solidFill>
              </a:rPr>
              <a:t>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D2CA1-D120-9748-B6F6-7C32249A9953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355834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altLang="en-US" smtClean="0">
                <a:solidFill>
                  <a:srgbClr val="000000"/>
                </a:solidFill>
              </a:rPr>
              <a:t>ESTA DIAPOSITIVA ESTÁ ANIMADA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D2CA1-D120-9748-B6F6-7C32249A9953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55321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altLang="en-US" b="1" dirty="0" smtClean="0">
                <a:solidFill>
                  <a:srgbClr val="FF0000"/>
                </a:solidFill>
              </a:rPr>
              <a:t>NOTAS PARA LOS FACILITADORES: </a:t>
            </a:r>
            <a:r>
              <a:rPr lang="en-US" altLang="en-US" dirty="0" smtClean="0">
                <a:solidFill>
                  <a:srgbClr val="FF0000"/>
                </a:solidFill>
              </a:rPr>
              <a:t>POR FAVOR, CONSULTEN EL PLAN DE LA SESIÓN PARA OBTENER ORIENTACIÓN ACERCA DE CÓMO PRESENTAR LAS DIAPOSITIVAS 28 A 31</a:t>
            </a:r>
            <a:r>
              <a:rPr lang="en-US" altLang="en-US" dirty="0" smtClean="0">
                <a:solidFill>
                  <a:srgbClr val="000000"/>
                </a:solidFill>
              </a:rPr>
              <a:t>.</a:t>
            </a:r>
          </a:p>
          <a:p>
            <a:pPr eaLnBrk="1" hangingPunct="1">
              <a:spcBef>
                <a:spcPct val="0"/>
              </a:spcBef>
            </a:pPr>
            <a:endParaRPr lang="en-US" altLang="en-US" dirty="0" smtClean="0">
              <a:solidFill>
                <a:srgbClr val="000000"/>
              </a:solidFill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dirty="0" err="1" smtClean="0">
                <a:solidFill>
                  <a:srgbClr val="000000"/>
                </a:solidFill>
              </a:rPr>
              <a:t>Destacar</a:t>
            </a:r>
            <a:r>
              <a:rPr lang="en-US" altLang="en-US" dirty="0" smtClean="0">
                <a:solidFill>
                  <a:srgbClr val="000000"/>
                </a:solidFill>
              </a:rPr>
              <a:t> las 2-3 </a:t>
            </a:r>
            <a:r>
              <a:rPr lang="en-US" altLang="en-US" dirty="0" err="1" smtClean="0">
                <a:solidFill>
                  <a:srgbClr val="000000"/>
                </a:solidFill>
              </a:rPr>
              <a:t>declaraciones</a:t>
            </a:r>
            <a:r>
              <a:rPr lang="en-US" altLang="en-US" dirty="0" smtClean="0">
                <a:solidFill>
                  <a:srgbClr val="000000"/>
                </a:solidFill>
              </a:rPr>
              <a:t> del </a:t>
            </a:r>
            <a:r>
              <a:rPr lang="en-US" altLang="en-US" dirty="0" err="1" smtClean="0">
                <a:solidFill>
                  <a:srgbClr val="000000"/>
                </a:solidFill>
              </a:rPr>
              <a:t>Compromiso</a:t>
            </a:r>
            <a:r>
              <a:rPr lang="en-US" altLang="en-US" dirty="0" smtClean="0">
                <a:solidFill>
                  <a:srgbClr val="000000"/>
                </a:solidFill>
              </a:rPr>
              <a:t> 1 </a:t>
            </a:r>
            <a:r>
              <a:rPr lang="en-US" altLang="en-US" dirty="0" err="1" smtClean="0">
                <a:solidFill>
                  <a:srgbClr val="000000"/>
                </a:solidFill>
              </a:rPr>
              <a:t>utilizadas</a:t>
            </a:r>
            <a:r>
              <a:rPr lang="en-US" altLang="en-US" dirty="0" smtClean="0">
                <a:solidFill>
                  <a:srgbClr val="000000"/>
                </a:solidFill>
              </a:rPr>
              <a:t> en la </a:t>
            </a:r>
            <a:r>
              <a:rPr lang="en-US" altLang="en-US" dirty="0" err="1" smtClean="0">
                <a:solidFill>
                  <a:srgbClr val="000000"/>
                </a:solidFill>
              </a:rPr>
              <a:t>actividad</a:t>
            </a:r>
            <a:r>
              <a:rPr lang="en-US" altLang="en-US" dirty="0" smtClean="0">
                <a:solidFill>
                  <a:srgbClr val="000000"/>
                </a:solidFill>
              </a:rPr>
              <a:t> anterior. </a:t>
            </a:r>
            <a:r>
              <a:rPr lang="en-US" altLang="en-US" dirty="0" err="1" smtClean="0">
                <a:solidFill>
                  <a:srgbClr val="000000"/>
                </a:solidFill>
              </a:rPr>
              <a:t>Adaptar</a:t>
            </a:r>
            <a:r>
              <a:rPr lang="en-US" altLang="en-US" dirty="0" smtClean="0">
                <a:solidFill>
                  <a:srgbClr val="000000"/>
                </a:solidFill>
              </a:rPr>
              <a:t> la </a:t>
            </a:r>
            <a:r>
              <a:rPr lang="en-US" altLang="en-US" dirty="0" err="1" smtClean="0">
                <a:solidFill>
                  <a:srgbClr val="000000"/>
                </a:solidFill>
              </a:rPr>
              <a:t>diapositiva</a:t>
            </a:r>
            <a:r>
              <a:rPr lang="en-US" altLang="en-US" dirty="0" smtClean="0">
                <a:solidFill>
                  <a:srgbClr val="000000"/>
                </a:solidFill>
              </a:rPr>
              <a:t> en base a </a:t>
            </a:r>
            <a:r>
              <a:rPr lang="en-US" altLang="en-US" dirty="0" err="1" smtClean="0">
                <a:solidFill>
                  <a:srgbClr val="000000"/>
                </a:solidFill>
              </a:rPr>
              <a:t>qué</a:t>
            </a:r>
            <a:r>
              <a:rPr lang="en-US" altLang="en-US" dirty="0" smtClean="0">
                <a:solidFill>
                  <a:srgbClr val="000000"/>
                </a:solidFill>
              </a:rPr>
              <a:t> 2-3 </a:t>
            </a:r>
            <a:r>
              <a:rPr lang="en-US" altLang="en-US" dirty="0" err="1" smtClean="0">
                <a:solidFill>
                  <a:srgbClr val="000000"/>
                </a:solidFill>
              </a:rPr>
              <a:t>elementos</a:t>
            </a:r>
            <a:r>
              <a:rPr lang="en-US" altLang="en-US" dirty="0" smtClean="0">
                <a:solidFill>
                  <a:srgbClr val="000000"/>
                </a:solidFill>
              </a:rPr>
              <a:t> se </a:t>
            </a:r>
            <a:r>
              <a:rPr lang="en-US" altLang="en-US" dirty="0" err="1" smtClean="0">
                <a:solidFill>
                  <a:srgbClr val="000000"/>
                </a:solidFill>
              </a:rPr>
              <a:t>utilizaron</a:t>
            </a:r>
            <a:r>
              <a:rPr lang="en-US" altLang="en-US" dirty="0" smtClean="0">
                <a:solidFill>
                  <a:srgbClr val="000000"/>
                </a:solidFill>
              </a:rPr>
              <a:t> en la </a:t>
            </a:r>
            <a:r>
              <a:rPr lang="en-US" altLang="en-US" dirty="0" err="1" smtClean="0">
                <a:solidFill>
                  <a:srgbClr val="000000"/>
                </a:solidFill>
              </a:rPr>
              <a:t>actividad</a:t>
            </a:r>
            <a:r>
              <a:rPr lang="en-US" altLang="en-US" dirty="0" smtClean="0">
                <a:solidFill>
                  <a:srgbClr val="000000"/>
                </a:solidFill>
              </a:rPr>
              <a:t>. </a:t>
            </a:r>
          </a:p>
          <a:p>
            <a:pPr eaLnBrk="1" hangingPunct="1">
              <a:spcBef>
                <a:spcPct val="0"/>
              </a:spcBef>
            </a:pPr>
            <a:endParaRPr lang="en-US" altLang="en-US" dirty="0" smtClean="0">
              <a:solidFill>
                <a:srgbClr val="000000"/>
              </a:solidFill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dirty="0" err="1" smtClean="0">
                <a:solidFill>
                  <a:srgbClr val="000000"/>
                </a:solidFill>
              </a:rPr>
              <a:t>Por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ejemplo</a:t>
            </a:r>
            <a:r>
              <a:rPr lang="en-US" altLang="en-US" dirty="0" smtClean="0">
                <a:solidFill>
                  <a:srgbClr val="000000"/>
                </a:solidFill>
              </a:rPr>
              <a:t>: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US" altLang="en-US" dirty="0" smtClean="0">
                <a:solidFill>
                  <a:srgbClr val="000000"/>
                </a:solidFill>
              </a:rPr>
              <a:t>"La </a:t>
            </a:r>
            <a:r>
              <a:rPr lang="en-US" altLang="en-US" dirty="0" err="1" smtClean="0">
                <a:solidFill>
                  <a:srgbClr val="000000"/>
                </a:solidFill>
              </a:rPr>
              <a:t>evaluación</a:t>
            </a:r>
            <a:r>
              <a:rPr lang="en-US" altLang="en-US" dirty="0" smtClean="0">
                <a:solidFill>
                  <a:srgbClr val="000000"/>
                </a:solidFill>
              </a:rPr>
              <a:t> y el </a:t>
            </a:r>
            <a:r>
              <a:rPr lang="en-US" altLang="en-US" dirty="0" err="1" smtClean="0">
                <a:solidFill>
                  <a:srgbClr val="000000"/>
                </a:solidFill>
              </a:rPr>
              <a:t>análisis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forman</a:t>
            </a:r>
            <a:r>
              <a:rPr lang="en-US" altLang="en-US" dirty="0" smtClean="0">
                <a:solidFill>
                  <a:srgbClr val="000000"/>
                </a:solidFill>
              </a:rPr>
              <a:t> un </a:t>
            </a:r>
            <a:r>
              <a:rPr lang="en-US" altLang="en-US" dirty="0" err="1" smtClean="0">
                <a:solidFill>
                  <a:srgbClr val="000000"/>
                </a:solidFill>
              </a:rPr>
              <a:t>proceso</a:t>
            </a:r>
            <a:r>
              <a:rPr lang="en-US" altLang="en-US" dirty="0" smtClean="0">
                <a:solidFill>
                  <a:srgbClr val="000000"/>
                </a:solidFill>
              </a:rPr>
              <a:t>, no </a:t>
            </a:r>
            <a:r>
              <a:rPr lang="en-US" altLang="en-US" dirty="0" err="1" smtClean="0">
                <a:solidFill>
                  <a:srgbClr val="000000"/>
                </a:solidFill>
              </a:rPr>
              <a:t>es</a:t>
            </a:r>
            <a:r>
              <a:rPr lang="en-US" altLang="en-US" dirty="0" smtClean="0">
                <a:solidFill>
                  <a:srgbClr val="000000"/>
                </a:solidFill>
              </a:rPr>
              <a:t> un </a:t>
            </a:r>
            <a:r>
              <a:rPr lang="en-US" altLang="en-US" dirty="0" err="1" smtClean="0">
                <a:solidFill>
                  <a:srgbClr val="000000"/>
                </a:solidFill>
              </a:rPr>
              <a:t>acto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único</a:t>
            </a:r>
            <a:r>
              <a:rPr lang="en-US" altLang="en-US" dirty="0" smtClean="0">
                <a:solidFill>
                  <a:srgbClr val="000000"/>
                </a:solidFill>
              </a:rPr>
              <a:t>, y, </a:t>
            </a:r>
            <a:r>
              <a:rPr lang="en-US" altLang="en-US" dirty="0" err="1" smtClean="0">
                <a:solidFill>
                  <a:srgbClr val="000000"/>
                </a:solidFill>
              </a:rPr>
              <a:t>según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permita</a:t>
            </a:r>
            <a:r>
              <a:rPr lang="en-US" altLang="en-US" dirty="0" smtClean="0">
                <a:solidFill>
                  <a:srgbClr val="000000"/>
                </a:solidFill>
              </a:rPr>
              <a:t> el </a:t>
            </a:r>
            <a:r>
              <a:rPr lang="en-US" altLang="en-US" dirty="0" err="1" smtClean="0">
                <a:solidFill>
                  <a:srgbClr val="000000"/>
                </a:solidFill>
              </a:rPr>
              <a:t>tiempo</a:t>
            </a:r>
            <a:r>
              <a:rPr lang="en-US" altLang="en-US" dirty="0" smtClean="0">
                <a:solidFill>
                  <a:srgbClr val="000000"/>
                </a:solidFill>
              </a:rPr>
              <a:t>, </a:t>
            </a:r>
            <a:r>
              <a:rPr lang="en-US" altLang="en-US" dirty="0" err="1" smtClean="0">
                <a:solidFill>
                  <a:srgbClr val="000000"/>
                </a:solidFill>
              </a:rPr>
              <a:t>debe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realizarse</a:t>
            </a:r>
            <a:r>
              <a:rPr lang="en-US" altLang="en-US" dirty="0" smtClean="0">
                <a:solidFill>
                  <a:srgbClr val="000000"/>
                </a:solidFill>
              </a:rPr>
              <a:t> un </a:t>
            </a:r>
            <a:r>
              <a:rPr lang="en-US" altLang="en-US" dirty="0" err="1" smtClean="0">
                <a:solidFill>
                  <a:srgbClr val="000000"/>
                </a:solidFill>
              </a:rPr>
              <a:t>análisis</a:t>
            </a:r>
            <a:r>
              <a:rPr lang="en-US" altLang="en-US" dirty="0" smtClean="0">
                <a:solidFill>
                  <a:srgbClr val="000000"/>
                </a:solidFill>
              </a:rPr>
              <a:t> en </a:t>
            </a:r>
            <a:r>
              <a:rPr lang="en-US" altLang="en-US" dirty="0" err="1" smtClean="0">
                <a:solidFill>
                  <a:srgbClr val="000000"/>
                </a:solidFill>
              </a:rPr>
              <a:t>profundidad</a:t>
            </a:r>
            <a:r>
              <a:rPr lang="en-US" altLang="en-US" dirty="0" smtClean="0">
                <a:solidFill>
                  <a:srgbClr val="000000"/>
                </a:solidFill>
              </a:rPr>
              <a:t>.  Las </a:t>
            </a:r>
            <a:r>
              <a:rPr lang="en-US" altLang="en-US" dirty="0" err="1" smtClean="0">
                <a:solidFill>
                  <a:srgbClr val="000000"/>
                </a:solidFill>
              </a:rPr>
              <a:t>necesidades</a:t>
            </a:r>
            <a:r>
              <a:rPr lang="en-US" altLang="en-US" dirty="0" smtClean="0">
                <a:solidFill>
                  <a:srgbClr val="000000"/>
                </a:solidFill>
              </a:rPr>
              <a:t> de las </a:t>
            </a:r>
            <a:r>
              <a:rPr lang="en-US" altLang="en-US" dirty="0" err="1" smtClean="0">
                <a:solidFill>
                  <a:srgbClr val="000000"/>
                </a:solidFill>
              </a:rPr>
              <a:t>comunidades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afectadas</a:t>
            </a:r>
            <a:r>
              <a:rPr lang="en-US" altLang="en-US" dirty="0" smtClean="0">
                <a:solidFill>
                  <a:srgbClr val="000000"/>
                </a:solidFill>
              </a:rPr>
              <a:t> no </a:t>
            </a:r>
            <a:r>
              <a:rPr lang="en-US" altLang="en-US" dirty="0" err="1" smtClean="0">
                <a:solidFill>
                  <a:srgbClr val="000000"/>
                </a:solidFill>
              </a:rPr>
              <a:t>deben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asumirse</a:t>
            </a:r>
            <a:r>
              <a:rPr lang="en-US" altLang="en-US" dirty="0" smtClean="0">
                <a:solidFill>
                  <a:srgbClr val="000000"/>
                </a:solidFill>
              </a:rPr>
              <a:t>, </a:t>
            </a:r>
            <a:r>
              <a:rPr lang="en-US" altLang="en-US" dirty="0" err="1" smtClean="0">
                <a:solidFill>
                  <a:srgbClr val="000000"/>
                </a:solidFill>
              </a:rPr>
              <a:t>sino</a:t>
            </a:r>
            <a:r>
              <a:rPr lang="en-US" altLang="en-US" dirty="0" smtClean="0">
                <a:solidFill>
                  <a:srgbClr val="000000"/>
                </a:solidFill>
              </a:rPr>
              <a:t> que </a:t>
            </a:r>
            <a:r>
              <a:rPr lang="en-US" altLang="en-US" dirty="0" err="1" smtClean="0">
                <a:solidFill>
                  <a:srgbClr val="000000"/>
                </a:solidFill>
              </a:rPr>
              <a:t>deben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identificarse</a:t>
            </a:r>
            <a:r>
              <a:rPr lang="en-US" altLang="en-US" dirty="0" smtClean="0">
                <a:solidFill>
                  <a:srgbClr val="000000"/>
                </a:solidFill>
              </a:rPr>
              <a:t> a </a:t>
            </a:r>
            <a:r>
              <a:rPr lang="en-US" altLang="en-US" dirty="0" err="1" smtClean="0">
                <a:solidFill>
                  <a:srgbClr val="000000"/>
                </a:solidFill>
              </a:rPr>
              <a:t>través</a:t>
            </a:r>
            <a:r>
              <a:rPr lang="en-US" altLang="en-US" dirty="0" smtClean="0">
                <a:solidFill>
                  <a:srgbClr val="000000"/>
                </a:solidFill>
              </a:rPr>
              <a:t> de </a:t>
            </a:r>
            <a:r>
              <a:rPr lang="en-US" altLang="en-US" dirty="0" err="1" smtClean="0">
                <a:solidFill>
                  <a:srgbClr val="000000"/>
                </a:solidFill>
              </a:rPr>
              <a:t>evaluaciones</a:t>
            </a:r>
            <a:r>
              <a:rPr lang="en-US" altLang="en-US" dirty="0" smtClean="0">
                <a:solidFill>
                  <a:srgbClr val="000000"/>
                </a:solidFill>
              </a:rPr>
              <a:t> que les </a:t>
            </a:r>
            <a:r>
              <a:rPr lang="en-US" altLang="en-US" dirty="0" err="1" smtClean="0">
                <a:solidFill>
                  <a:srgbClr val="000000"/>
                </a:solidFill>
              </a:rPr>
              <a:t>involucran</a:t>
            </a:r>
            <a:r>
              <a:rPr lang="en-US" altLang="en-US" dirty="0" smtClean="0">
                <a:solidFill>
                  <a:srgbClr val="000000"/>
                </a:solidFill>
              </a:rPr>
              <a:t> en un debate </a:t>
            </a:r>
            <a:r>
              <a:rPr lang="en-US" altLang="en-US" dirty="0" err="1" smtClean="0">
                <a:solidFill>
                  <a:srgbClr val="000000"/>
                </a:solidFill>
              </a:rPr>
              <a:t>constante</a:t>
            </a:r>
            <a:r>
              <a:rPr lang="en-US" altLang="en-US" dirty="0" smtClean="0">
                <a:solidFill>
                  <a:srgbClr val="000000"/>
                </a:solidFill>
              </a:rPr>
              <a:t> para </a:t>
            </a:r>
            <a:r>
              <a:rPr lang="en-US" altLang="en-US" dirty="0" err="1" smtClean="0">
                <a:solidFill>
                  <a:srgbClr val="000000"/>
                </a:solidFill>
              </a:rPr>
              <a:t>encontrar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respuestas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adecuadas</a:t>
            </a:r>
            <a:r>
              <a:rPr lang="en-US" altLang="en-US" dirty="0" smtClean="0">
                <a:solidFill>
                  <a:srgbClr val="000000"/>
                </a:solidFill>
              </a:rPr>
              <a:t>." </a:t>
            </a:r>
            <a:r>
              <a:rPr lang="en-US" altLang="en-US" dirty="0" err="1" smtClean="0">
                <a:solidFill>
                  <a:srgbClr val="000000"/>
                </a:solidFill>
              </a:rPr>
              <a:t>Esto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es</a:t>
            </a:r>
            <a:r>
              <a:rPr lang="en-US" altLang="en-US" dirty="0" smtClean="0">
                <a:solidFill>
                  <a:srgbClr val="000000"/>
                </a:solidFill>
              </a:rPr>
              <a:t> parte de las </a:t>
            </a:r>
            <a:r>
              <a:rPr lang="en-US" altLang="en-US" dirty="0" err="1" smtClean="0">
                <a:solidFill>
                  <a:srgbClr val="000000"/>
                </a:solidFill>
              </a:rPr>
              <a:t>notas</a:t>
            </a:r>
            <a:r>
              <a:rPr lang="en-US" altLang="en-US" dirty="0" smtClean="0">
                <a:solidFill>
                  <a:srgbClr val="000000"/>
                </a:solidFill>
              </a:rPr>
              <a:t> de </a:t>
            </a:r>
            <a:r>
              <a:rPr lang="en-US" altLang="en-US" dirty="0" err="1" smtClean="0">
                <a:solidFill>
                  <a:srgbClr val="000000"/>
                </a:solidFill>
              </a:rPr>
              <a:t>orientación</a:t>
            </a:r>
            <a:r>
              <a:rPr lang="en-US" altLang="en-US" dirty="0" smtClean="0">
                <a:solidFill>
                  <a:srgbClr val="000000"/>
                </a:solidFill>
              </a:rPr>
              <a:t> para la </a:t>
            </a:r>
            <a:r>
              <a:rPr lang="en-US" altLang="en-US" dirty="0" err="1" smtClean="0">
                <a:solidFill>
                  <a:srgbClr val="000000"/>
                </a:solidFill>
              </a:rPr>
              <a:t>acción</a:t>
            </a:r>
            <a:r>
              <a:rPr lang="en-US" altLang="en-US" dirty="0" smtClean="0">
                <a:solidFill>
                  <a:srgbClr val="000000"/>
                </a:solidFill>
              </a:rPr>
              <a:t> clave 1.1 (p.5). La </a:t>
            </a:r>
            <a:r>
              <a:rPr lang="en-US" altLang="en-US" dirty="0" err="1" smtClean="0">
                <a:solidFill>
                  <a:srgbClr val="000000"/>
                </a:solidFill>
              </a:rPr>
              <a:t>acción</a:t>
            </a:r>
            <a:r>
              <a:rPr lang="en-US" altLang="en-US" dirty="0" smtClean="0">
                <a:solidFill>
                  <a:srgbClr val="000000"/>
                </a:solidFill>
              </a:rPr>
              <a:t> clave 1.1 </a:t>
            </a:r>
            <a:r>
              <a:rPr lang="en-US" altLang="en-US" dirty="0" err="1" smtClean="0">
                <a:solidFill>
                  <a:srgbClr val="000000"/>
                </a:solidFill>
              </a:rPr>
              <a:t>es</a:t>
            </a:r>
            <a:r>
              <a:rPr lang="en-US" altLang="en-US" dirty="0" smtClean="0">
                <a:solidFill>
                  <a:srgbClr val="000000"/>
                </a:solidFill>
              </a:rPr>
              <a:t> la </a:t>
            </a:r>
            <a:r>
              <a:rPr lang="en-US" altLang="en-US" dirty="0" err="1" smtClean="0">
                <a:solidFill>
                  <a:srgbClr val="000000"/>
                </a:solidFill>
              </a:rPr>
              <a:t>primera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acción</a:t>
            </a:r>
            <a:r>
              <a:rPr lang="en-US" altLang="en-US" dirty="0" smtClean="0">
                <a:solidFill>
                  <a:srgbClr val="000000"/>
                </a:solidFill>
              </a:rPr>
              <a:t> clave del </a:t>
            </a:r>
            <a:r>
              <a:rPr lang="en-US" altLang="en-US" dirty="0" err="1" smtClean="0">
                <a:solidFill>
                  <a:srgbClr val="000000"/>
                </a:solidFill>
              </a:rPr>
              <a:t>compromiso</a:t>
            </a:r>
            <a:r>
              <a:rPr lang="en-US" altLang="en-US" dirty="0" smtClean="0">
                <a:solidFill>
                  <a:srgbClr val="000000"/>
                </a:solidFill>
              </a:rPr>
              <a:t> 1. 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US" altLang="en-US" dirty="0" smtClean="0">
                <a:solidFill>
                  <a:srgbClr val="000000"/>
                </a:solidFill>
              </a:rPr>
              <a:t>"</a:t>
            </a:r>
            <a:r>
              <a:rPr lang="en-US" altLang="en-US" dirty="0" err="1" smtClean="0">
                <a:solidFill>
                  <a:srgbClr val="000000"/>
                </a:solidFill>
              </a:rPr>
              <a:t>Adaptar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los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programas</a:t>
            </a:r>
            <a:r>
              <a:rPr lang="en-US" altLang="en-US" dirty="0" smtClean="0">
                <a:solidFill>
                  <a:srgbClr val="000000"/>
                </a:solidFill>
              </a:rPr>
              <a:t> a las </a:t>
            </a:r>
            <a:r>
              <a:rPr lang="en-US" altLang="en-US" dirty="0" err="1" smtClean="0">
                <a:solidFill>
                  <a:srgbClr val="000000"/>
                </a:solidFill>
              </a:rPr>
              <a:t>necesidades</a:t>
            </a:r>
            <a:r>
              <a:rPr lang="en-US" altLang="en-US" dirty="0" smtClean="0">
                <a:solidFill>
                  <a:srgbClr val="000000"/>
                </a:solidFill>
              </a:rPr>
              <a:t>, las </a:t>
            </a:r>
            <a:r>
              <a:rPr lang="en-US" altLang="en-US" dirty="0" err="1" smtClean="0">
                <a:solidFill>
                  <a:srgbClr val="000000"/>
                </a:solidFill>
              </a:rPr>
              <a:t>capacidades</a:t>
            </a:r>
            <a:r>
              <a:rPr lang="en-US" altLang="en-US" dirty="0" smtClean="0">
                <a:solidFill>
                  <a:srgbClr val="000000"/>
                </a:solidFill>
              </a:rPr>
              <a:t> y </a:t>
            </a:r>
            <a:r>
              <a:rPr lang="en-US" altLang="en-US" dirty="0" err="1" smtClean="0">
                <a:solidFill>
                  <a:srgbClr val="000000"/>
                </a:solidFill>
              </a:rPr>
              <a:t>los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contextos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cambiantes</a:t>
            </a:r>
            <a:r>
              <a:rPr lang="en-US" altLang="en-US" dirty="0" smtClean="0">
                <a:solidFill>
                  <a:srgbClr val="000000"/>
                </a:solidFill>
              </a:rPr>
              <a:t>." </a:t>
            </a:r>
            <a:r>
              <a:rPr lang="en-US" altLang="en-US" dirty="0" err="1" smtClean="0">
                <a:solidFill>
                  <a:srgbClr val="000000"/>
                </a:solidFill>
              </a:rPr>
              <a:t>Esto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es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una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acción</a:t>
            </a:r>
            <a:r>
              <a:rPr lang="en-US" altLang="en-US" dirty="0" smtClean="0">
                <a:solidFill>
                  <a:srgbClr val="000000"/>
                </a:solidFill>
              </a:rPr>
              <a:t> clave – 1.3 (p. 7). </a:t>
            </a:r>
            <a:r>
              <a:rPr lang="en-US" altLang="en-US" dirty="0" err="1" smtClean="0">
                <a:solidFill>
                  <a:srgbClr val="000000"/>
                </a:solidFill>
              </a:rPr>
              <a:t>Tiene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sus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propias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notas</a:t>
            </a:r>
            <a:r>
              <a:rPr lang="en-US" altLang="en-US" dirty="0" smtClean="0">
                <a:solidFill>
                  <a:srgbClr val="000000"/>
                </a:solidFill>
              </a:rPr>
              <a:t> de </a:t>
            </a:r>
            <a:r>
              <a:rPr lang="en-US" altLang="en-US" dirty="0" err="1" smtClean="0">
                <a:solidFill>
                  <a:srgbClr val="000000"/>
                </a:solidFill>
              </a:rPr>
              <a:t>orientación</a:t>
            </a:r>
            <a:r>
              <a:rPr lang="en-US" altLang="en-US" dirty="0" smtClean="0">
                <a:solidFill>
                  <a:srgbClr val="000000"/>
                </a:solidFill>
              </a:rPr>
              <a:t>.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US" altLang="en-US" dirty="0" smtClean="0">
                <a:solidFill>
                  <a:srgbClr val="000000"/>
                </a:solidFill>
              </a:rPr>
              <a:t>“Las </a:t>
            </a:r>
            <a:r>
              <a:rPr lang="en-US" altLang="en-US" dirty="0" err="1" smtClean="0">
                <a:solidFill>
                  <a:srgbClr val="000000"/>
                </a:solidFill>
              </a:rPr>
              <a:t>políticas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definen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compromisos</a:t>
            </a:r>
            <a:r>
              <a:rPr lang="en-US" altLang="en-US" dirty="0" smtClean="0">
                <a:solidFill>
                  <a:srgbClr val="000000"/>
                </a:solidFill>
              </a:rPr>
              <a:t> que </a:t>
            </a:r>
            <a:r>
              <a:rPr lang="en-US" altLang="en-US" dirty="0" err="1" smtClean="0">
                <a:solidFill>
                  <a:srgbClr val="000000"/>
                </a:solidFill>
              </a:rPr>
              <a:t>tienen</a:t>
            </a:r>
            <a:r>
              <a:rPr lang="en-US" altLang="en-US" dirty="0" smtClean="0">
                <a:solidFill>
                  <a:srgbClr val="000000"/>
                </a:solidFill>
              </a:rPr>
              <a:t> en </a:t>
            </a:r>
            <a:r>
              <a:rPr lang="en-US" altLang="en-US" dirty="0" err="1" smtClean="0">
                <a:solidFill>
                  <a:srgbClr val="000000"/>
                </a:solidFill>
              </a:rPr>
              <a:t>cuenta</a:t>
            </a:r>
            <a:r>
              <a:rPr lang="en-US" altLang="en-US" dirty="0" smtClean="0">
                <a:solidFill>
                  <a:srgbClr val="000000"/>
                </a:solidFill>
              </a:rPr>
              <a:t> la </a:t>
            </a:r>
            <a:r>
              <a:rPr lang="en-US" altLang="en-US" dirty="0" err="1" smtClean="0">
                <a:solidFill>
                  <a:srgbClr val="000000"/>
                </a:solidFill>
              </a:rPr>
              <a:t>diversidad</a:t>
            </a:r>
            <a:r>
              <a:rPr lang="en-US" altLang="en-US" dirty="0" smtClean="0">
                <a:solidFill>
                  <a:srgbClr val="000000"/>
                </a:solidFill>
              </a:rPr>
              <a:t> de las </a:t>
            </a:r>
            <a:r>
              <a:rPr lang="en-US" altLang="en-US" dirty="0" err="1" smtClean="0">
                <a:solidFill>
                  <a:srgbClr val="000000"/>
                </a:solidFill>
              </a:rPr>
              <a:t>comunidades</a:t>
            </a:r>
            <a:r>
              <a:rPr lang="en-US" altLang="en-US" dirty="0" smtClean="0">
                <a:solidFill>
                  <a:srgbClr val="000000"/>
                </a:solidFill>
              </a:rPr>
              <a:t>, </a:t>
            </a:r>
            <a:r>
              <a:rPr lang="en-US" altLang="en-US" dirty="0" err="1" smtClean="0">
                <a:solidFill>
                  <a:srgbClr val="000000"/>
                </a:solidFill>
              </a:rPr>
              <a:t>incluidas</a:t>
            </a:r>
            <a:r>
              <a:rPr lang="en-US" altLang="en-US" dirty="0" smtClean="0">
                <a:solidFill>
                  <a:srgbClr val="000000"/>
                </a:solidFill>
              </a:rPr>
              <a:t> las personas </a:t>
            </a:r>
            <a:r>
              <a:rPr lang="en-US" altLang="en-US" dirty="0" err="1" smtClean="0">
                <a:solidFill>
                  <a:srgbClr val="000000"/>
                </a:solidFill>
              </a:rPr>
              <a:t>desfavorecidas</a:t>
            </a:r>
            <a:r>
              <a:rPr lang="en-US" altLang="en-US" dirty="0" smtClean="0">
                <a:solidFill>
                  <a:srgbClr val="000000"/>
                </a:solidFill>
              </a:rPr>
              <a:t> o </a:t>
            </a:r>
            <a:r>
              <a:rPr lang="en-US" altLang="en-US" dirty="0" err="1" smtClean="0">
                <a:solidFill>
                  <a:srgbClr val="000000"/>
                </a:solidFill>
              </a:rPr>
              <a:t>marginadas</a:t>
            </a:r>
            <a:r>
              <a:rPr lang="en-US" altLang="en-US" dirty="0" smtClean="0">
                <a:solidFill>
                  <a:srgbClr val="000000"/>
                </a:solidFill>
              </a:rPr>
              <a:t>, y </a:t>
            </a:r>
            <a:r>
              <a:rPr lang="en-US" altLang="en-US" dirty="0" err="1" smtClean="0">
                <a:solidFill>
                  <a:srgbClr val="000000"/>
                </a:solidFill>
              </a:rPr>
              <a:t>recopilan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datos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desagregados</a:t>
            </a:r>
            <a:r>
              <a:rPr lang="en-US" altLang="en-US" dirty="0" smtClean="0">
                <a:solidFill>
                  <a:srgbClr val="000000"/>
                </a:solidFill>
              </a:rPr>
              <a:t>.” </a:t>
            </a:r>
            <a:r>
              <a:rPr lang="en-US" altLang="en-US" dirty="0" err="1" smtClean="0">
                <a:solidFill>
                  <a:srgbClr val="000000"/>
                </a:solidFill>
              </a:rPr>
              <a:t>Esto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es</a:t>
            </a:r>
            <a:r>
              <a:rPr lang="en-US" altLang="en-US" dirty="0" smtClean="0">
                <a:solidFill>
                  <a:srgbClr val="000000"/>
                </a:solidFill>
              </a:rPr>
              <a:t> la </a:t>
            </a:r>
            <a:r>
              <a:rPr lang="en-US" altLang="en-US" dirty="0" err="1" smtClean="0">
                <a:solidFill>
                  <a:srgbClr val="000000"/>
                </a:solidFill>
              </a:rPr>
              <a:t>responsabilidad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organizativa</a:t>
            </a:r>
            <a:r>
              <a:rPr lang="en-US" altLang="en-US" dirty="0" smtClean="0">
                <a:solidFill>
                  <a:srgbClr val="000000"/>
                </a:solidFill>
              </a:rPr>
              <a:t> 1.5 (p.7)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endParaRPr lang="en-US" altLang="en-US" dirty="0" smtClean="0">
              <a:solidFill>
                <a:srgbClr val="000000"/>
              </a:solidFill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dirty="0" err="1" smtClean="0">
                <a:solidFill>
                  <a:srgbClr val="000000"/>
                </a:solidFill>
              </a:rPr>
              <a:t>Destacar</a:t>
            </a:r>
            <a:r>
              <a:rPr lang="en-US" altLang="en-US" dirty="0" smtClean="0">
                <a:solidFill>
                  <a:srgbClr val="000000"/>
                </a:solidFill>
              </a:rPr>
              <a:t> el </a:t>
            </a:r>
            <a:r>
              <a:rPr lang="en-US" altLang="en-US" dirty="0" err="1" smtClean="0">
                <a:solidFill>
                  <a:srgbClr val="000000"/>
                </a:solidFill>
              </a:rPr>
              <a:t>objetivo</a:t>
            </a:r>
            <a:r>
              <a:rPr lang="en-US" altLang="en-US" dirty="0" smtClean="0">
                <a:solidFill>
                  <a:srgbClr val="000000"/>
                </a:solidFill>
              </a:rPr>
              <a:t> de las </a:t>
            </a:r>
            <a:r>
              <a:rPr lang="en-US" altLang="en-US" dirty="0" err="1" smtClean="0">
                <a:solidFill>
                  <a:srgbClr val="000000"/>
                </a:solidFill>
              </a:rPr>
              <a:t>acciones</a:t>
            </a:r>
            <a:r>
              <a:rPr lang="en-US" altLang="en-US" dirty="0" smtClean="0">
                <a:solidFill>
                  <a:srgbClr val="000000"/>
                </a:solidFill>
              </a:rPr>
              <a:t> clave (para el </a:t>
            </a:r>
            <a:r>
              <a:rPr lang="en-US" altLang="en-US" dirty="0" err="1" smtClean="0">
                <a:solidFill>
                  <a:srgbClr val="000000"/>
                </a:solidFill>
              </a:rPr>
              <a:t>equipo</a:t>
            </a:r>
            <a:r>
              <a:rPr lang="en-US" altLang="en-US" dirty="0" smtClean="0">
                <a:solidFill>
                  <a:srgbClr val="000000"/>
                </a:solidFill>
              </a:rPr>
              <a:t>) en </a:t>
            </a:r>
            <a:r>
              <a:rPr lang="en-US" altLang="en-US" dirty="0" err="1" smtClean="0">
                <a:solidFill>
                  <a:srgbClr val="000000"/>
                </a:solidFill>
              </a:rPr>
              <a:t>relación</a:t>
            </a:r>
            <a:r>
              <a:rPr lang="en-US" altLang="en-US" dirty="0" smtClean="0">
                <a:solidFill>
                  <a:srgbClr val="000000"/>
                </a:solidFill>
              </a:rPr>
              <a:t> a las </a:t>
            </a:r>
            <a:r>
              <a:rPr lang="en-US" altLang="en-US" dirty="0" err="1" smtClean="0">
                <a:solidFill>
                  <a:srgbClr val="000000"/>
                </a:solidFill>
              </a:rPr>
              <a:t>responsabilidades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organizativas</a:t>
            </a:r>
            <a:r>
              <a:rPr lang="en-US" altLang="en-US" dirty="0" smtClean="0">
                <a:solidFill>
                  <a:srgbClr val="000000"/>
                </a:solidFill>
              </a:rPr>
              <a:t> (a </a:t>
            </a:r>
            <a:r>
              <a:rPr lang="en-US" altLang="en-US" dirty="0" err="1" smtClean="0">
                <a:solidFill>
                  <a:srgbClr val="000000"/>
                </a:solidFill>
              </a:rPr>
              <a:t>nivel</a:t>
            </a:r>
            <a:r>
              <a:rPr lang="en-US" altLang="en-US" dirty="0" smtClean="0">
                <a:solidFill>
                  <a:srgbClr val="000000"/>
                </a:solidFill>
              </a:rPr>
              <a:t> de </a:t>
            </a:r>
            <a:r>
              <a:rPr lang="en-US" altLang="en-US" dirty="0" err="1" smtClean="0">
                <a:solidFill>
                  <a:srgbClr val="000000"/>
                </a:solidFill>
              </a:rPr>
              <a:t>gestión</a:t>
            </a:r>
            <a:r>
              <a:rPr lang="en-US" altLang="en-US" dirty="0" smtClean="0">
                <a:solidFill>
                  <a:srgbClr val="000000"/>
                </a:solidFill>
              </a:rPr>
              <a:t>, y que </a:t>
            </a:r>
            <a:r>
              <a:rPr lang="en-US" altLang="en-US" dirty="0" err="1" smtClean="0">
                <a:solidFill>
                  <a:srgbClr val="000000"/>
                </a:solidFill>
              </a:rPr>
              <a:t>probablemente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estén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implementadas</a:t>
            </a:r>
            <a:r>
              <a:rPr lang="en-US" altLang="en-US" dirty="0" smtClean="0">
                <a:solidFill>
                  <a:srgbClr val="000000"/>
                </a:solidFill>
              </a:rPr>
              <a:t> antes de que se </a:t>
            </a:r>
            <a:r>
              <a:rPr lang="en-US" altLang="en-US" dirty="0" err="1" smtClean="0">
                <a:solidFill>
                  <a:srgbClr val="000000"/>
                </a:solidFill>
              </a:rPr>
              <a:t>consolide</a:t>
            </a:r>
            <a:r>
              <a:rPr lang="en-US" altLang="en-US" dirty="0" smtClean="0">
                <a:solidFill>
                  <a:srgbClr val="000000"/>
                </a:solidFill>
              </a:rPr>
              <a:t> la crisis para que sea </a:t>
            </a:r>
            <a:r>
              <a:rPr lang="en-US" altLang="en-US" dirty="0" err="1" smtClean="0">
                <a:solidFill>
                  <a:srgbClr val="000000"/>
                </a:solidFill>
              </a:rPr>
              <a:t>eficaz</a:t>
            </a:r>
            <a:r>
              <a:rPr lang="en-US" altLang="en-US" dirty="0" smtClean="0">
                <a:solidFill>
                  <a:srgbClr val="000000"/>
                </a:solidFill>
              </a:rPr>
              <a:t>). Las </a:t>
            </a:r>
            <a:r>
              <a:rPr lang="en-US" altLang="en-US" dirty="0" err="1" smtClean="0">
                <a:solidFill>
                  <a:srgbClr val="000000"/>
                </a:solidFill>
              </a:rPr>
              <a:t>acciones</a:t>
            </a:r>
            <a:r>
              <a:rPr lang="en-US" altLang="en-US" dirty="0" smtClean="0">
                <a:solidFill>
                  <a:srgbClr val="000000"/>
                </a:solidFill>
              </a:rPr>
              <a:t> clave y las </a:t>
            </a:r>
            <a:r>
              <a:rPr lang="en-US" altLang="en-US" dirty="0" err="1" smtClean="0">
                <a:solidFill>
                  <a:srgbClr val="000000"/>
                </a:solidFill>
              </a:rPr>
              <a:t>responsabilidades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organizativas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están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numeradas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según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su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compromiso</a:t>
            </a:r>
            <a:r>
              <a:rPr lang="en-US" altLang="en-US" dirty="0" smtClean="0">
                <a:solidFill>
                  <a:srgbClr val="000000"/>
                </a:solidFill>
              </a:rPr>
              <a:t>. 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endParaRPr lang="en-US" altLang="en-US" dirty="0" smtClean="0">
              <a:solidFill>
                <a:srgbClr val="000000"/>
              </a:solidFill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dirty="0" smtClean="0">
                <a:solidFill>
                  <a:srgbClr val="000000"/>
                </a:solidFill>
              </a:rPr>
              <a:t>--------------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dirty="0" err="1" smtClean="0">
                <a:solidFill>
                  <a:srgbClr val="000000"/>
                </a:solidFill>
              </a:rPr>
              <a:t>Indicador</a:t>
            </a:r>
            <a:r>
              <a:rPr lang="en-US" altLang="en-US" dirty="0" smtClean="0">
                <a:solidFill>
                  <a:srgbClr val="000000"/>
                </a:solidFill>
              </a:rPr>
              <a:t> de </a:t>
            </a:r>
            <a:r>
              <a:rPr lang="en-US" altLang="en-US" dirty="0" err="1" smtClean="0">
                <a:solidFill>
                  <a:srgbClr val="000000"/>
                </a:solidFill>
              </a:rPr>
              <a:t>desempeño</a:t>
            </a:r>
            <a:r>
              <a:rPr lang="en-US" altLang="en-US" dirty="0" smtClean="0">
                <a:solidFill>
                  <a:srgbClr val="000000"/>
                </a:solidFill>
              </a:rPr>
              <a:t> 2 (p. 13)</a:t>
            </a:r>
          </a:p>
          <a:p>
            <a:pPr eaLnBrk="1" hangingPunct="1">
              <a:spcBef>
                <a:spcPct val="0"/>
              </a:spcBef>
            </a:pPr>
            <a:endParaRPr lang="en-US" altLang="en-US" dirty="0" smtClean="0">
              <a:solidFill>
                <a:srgbClr val="000000"/>
              </a:solidFill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dirty="0" err="1" smtClean="0">
                <a:solidFill>
                  <a:srgbClr val="000000"/>
                </a:solidFill>
              </a:rPr>
              <a:t>Preguntar</a:t>
            </a:r>
            <a:r>
              <a:rPr lang="en-US" altLang="en-US" dirty="0" smtClean="0">
                <a:solidFill>
                  <a:srgbClr val="000000"/>
                </a:solidFill>
              </a:rPr>
              <a:t>: ¿</a:t>
            </a:r>
            <a:r>
              <a:rPr lang="en-US" altLang="en-US" dirty="0" err="1" smtClean="0">
                <a:solidFill>
                  <a:srgbClr val="000000"/>
                </a:solidFill>
              </a:rPr>
              <a:t>Cómo</a:t>
            </a:r>
            <a:r>
              <a:rPr lang="en-US" altLang="en-US" dirty="0" smtClean="0">
                <a:solidFill>
                  <a:srgbClr val="000000"/>
                </a:solidFill>
              </a:rPr>
              <a:t> y </a:t>
            </a:r>
            <a:r>
              <a:rPr lang="en-US" altLang="en-US" dirty="0" err="1" smtClean="0">
                <a:solidFill>
                  <a:srgbClr val="000000"/>
                </a:solidFill>
              </a:rPr>
              <a:t>por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qué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es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esto</a:t>
            </a:r>
            <a:r>
              <a:rPr lang="en-US" altLang="en-US" dirty="0" smtClean="0">
                <a:solidFill>
                  <a:srgbClr val="000000"/>
                </a:solidFill>
              </a:rPr>
              <a:t> un </a:t>
            </a:r>
            <a:r>
              <a:rPr lang="en-US" altLang="en-US" dirty="0" err="1" smtClean="0">
                <a:solidFill>
                  <a:srgbClr val="000000"/>
                </a:solidFill>
              </a:rPr>
              <a:t>indicador</a:t>
            </a:r>
            <a:r>
              <a:rPr lang="en-US" altLang="en-US" dirty="0" smtClean="0">
                <a:solidFill>
                  <a:srgbClr val="000000"/>
                </a:solidFill>
              </a:rPr>
              <a:t> de </a:t>
            </a:r>
            <a:r>
              <a:rPr lang="en-US" altLang="en-US" dirty="0" err="1" smtClean="0">
                <a:solidFill>
                  <a:srgbClr val="000000"/>
                </a:solidFill>
              </a:rPr>
              <a:t>desempeño</a:t>
            </a:r>
            <a:r>
              <a:rPr lang="en-US" altLang="en-US" dirty="0" smtClean="0">
                <a:solidFill>
                  <a:srgbClr val="000000"/>
                </a:solidFill>
              </a:rPr>
              <a:t>? ¿</a:t>
            </a:r>
            <a:r>
              <a:rPr lang="en-US" altLang="en-US" dirty="0" err="1" smtClean="0">
                <a:solidFill>
                  <a:srgbClr val="000000"/>
                </a:solidFill>
              </a:rPr>
              <a:t>Cómo</a:t>
            </a:r>
            <a:r>
              <a:rPr lang="en-US" altLang="en-US" dirty="0" smtClean="0">
                <a:solidFill>
                  <a:srgbClr val="000000"/>
                </a:solidFill>
              </a:rPr>
              <a:t> se </a:t>
            </a:r>
            <a:r>
              <a:rPr lang="en-US" altLang="en-US" dirty="0" err="1" smtClean="0">
                <a:solidFill>
                  <a:srgbClr val="000000"/>
                </a:solidFill>
              </a:rPr>
              <a:t>puede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medir</a:t>
            </a:r>
            <a:r>
              <a:rPr lang="en-US" altLang="en-US" dirty="0" smtClean="0">
                <a:solidFill>
                  <a:srgbClr val="000000"/>
                </a:solidFill>
              </a:rPr>
              <a:t>? ¿</a:t>
            </a:r>
            <a:r>
              <a:rPr lang="en-US" altLang="en-US" dirty="0" err="1" smtClean="0">
                <a:solidFill>
                  <a:srgbClr val="000000"/>
                </a:solidFill>
              </a:rPr>
              <a:t>Cómo</a:t>
            </a:r>
            <a:r>
              <a:rPr lang="en-US" altLang="en-US" dirty="0" smtClean="0">
                <a:solidFill>
                  <a:srgbClr val="000000"/>
                </a:solidFill>
              </a:rPr>
              <a:t> se </a:t>
            </a:r>
            <a:r>
              <a:rPr lang="en-US" altLang="en-US" dirty="0" err="1" smtClean="0">
                <a:solidFill>
                  <a:srgbClr val="000000"/>
                </a:solidFill>
              </a:rPr>
              <a:t>relaciona</a:t>
            </a:r>
            <a:r>
              <a:rPr lang="en-US" altLang="en-US" dirty="0" smtClean="0">
                <a:solidFill>
                  <a:srgbClr val="000000"/>
                </a:solidFill>
              </a:rPr>
              <a:t> con el </a:t>
            </a:r>
            <a:r>
              <a:rPr lang="en-US" altLang="en-US" dirty="0" err="1" smtClean="0">
                <a:solidFill>
                  <a:srgbClr val="000000"/>
                </a:solidFill>
              </a:rPr>
              <a:t>compromiso</a:t>
            </a:r>
            <a:r>
              <a:rPr lang="en-US" altLang="en-US" dirty="0" smtClean="0">
                <a:solidFill>
                  <a:srgbClr val="000000"/>
                </a:solidFill>
              </a:rPr>
              <a:t>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D2CA1-D120-9748-B6F6-7C32249A9953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097655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D2CA1-D120-9748-B6F6-7C32249A9953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960903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altLang="en-US" smtClean="0">
                <a:solidFill>
                  <a:srgbClr val="000000"/>
                </a:solidFill>
              </a:rPr>
              <a:t>Las siguientes diapositivas set the scene para la actividad principal; son simplemente una introducción para set the scene. </a:t>
            </a:r>
          </a:p>
          <a:p>
            <a:pPr eaLnBrk="1" hangingPunct="1">
              <a:spcBef>
                <a:spcPct val="0"/>
              </a:spcBef>
            </a:pPr>
            <a:endParaRPr lang="en-US" altLang="en-US" smtClean="0">
              <a:solidFill>
                <a:srgbClr val="000000"/>
              </a:solidFill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smtClean="0">
                <a:solidFill>
                  <a:srgbClr val="000000"/>
                </a:solidFill>
              </a:rPr>
              <a:t>Por favor, poner énfasis en que este escenario y todos los casos prácticos son ficticios, basados en varios ejemplos reales.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D2CA1-D120-9748-B6F6-7C32249A9953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92319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altLang="en-US" dirty="0" smtClean="0">
                <a:solidFill>
                  <a:srgbClr val="000000"/>
                </a:solidFill>
              </a:rPr>
              <a:t>ESTA DIAPOSITIVA ESTÁ ANIMADA – LOS TIEMPOS DE LOS FACILITADORES DEBEN COINCIDIR CON EL FLUJO DE LA DIAPOSITIVA.</a:t>
            </a:r>
          </a:p>
          <a:p>
            <a:pPr eaLnBrk="1" hangingPunct="1">
              <a:spcBef>
                <a:spcPct val="0"/>
              </a:spcBef>
            </a:pPr>
            <a:endParaRPr lang="en-US" altLang="en-US" dirty="0" smtClean="0">
              <a:solidFill>
                <a:srgbClr val="000000"/>
              </a:solidFill>
            </a:endParaRPr>
          </a:p>
          <a:p>
            <a:pPr eaLnBrk="1" hangingPunct="1">
              <a:spcBef>
                <a:spcPct val="0"/>
              </a:spcBef>
            </a:pPr>
            <a:endParaRPr lang="en-US" altLang="en-US" dirty="0" smtClean="0">
              <a:solidFill>
                <a:srgbClr val="000000"/>
              </a:solidFill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dirty="0" err="1" smtClean="0">
                <a:solidFill>
                  <a:srgbClr val="000000"/>
                </a:solidFill>
              </a:rPr>
              <a:t>Estructura</a:t>
            </a:r>
            <a:r>
              <a:rPr lang="en-US" altLang="en-US" dirty="0" smtClean="0">
                <a:solidFill>
                  <a:srgbClr val="000000"/>
                </a:solidFill>
              </a:rPr>
              <a:t> – </a:t>
            </a:r>
            <a:r>
              <a:rPr lang="en-US" altLang="en-US" dirty="0" err="1" smtClean="0">
                <a:solidFill>
                  <a:srgbClr val="000000"/>
                </a:solidFill>
              </a:rPr>
              <a:t>Todos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los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capítulos</a:t>
            </a:r>
            <a:r>
              <a:rPr lang="en-US" altLang="en-US" dirty="0" smtClean="0">
                <a:solidFill>
                  <a:srgbClr val="000000"/>
                </a:solidFill>
              </a:rPr>
              <a:t> del Manual </a:t>
            </a:r>
            <a:r>
              <a:rPr lang="en-US" altLang="en-US" dirty="0" err="1" smtClean="0">
                <a:solidFill>
                  <a:srgbClr val="000000"/>
                </a:solidFill>
              </a:rPr>
              <a:t>Esfera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están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interconectados</a:t>
            </a:r>
            <a:r>
              <a:rPr lang="en-US" altLang="en-US" dirty="0" smtClean="0">
                <a:solidFill>
                  <a:srgbClr val="000000"/>
                </a:solidFill>
              </a:rPr>
              <a:t> y </a:t>
            </a:r>
            <a:r>
              <a:rPr lang="en-US" altLang="en-US" dirty="0" err="1" smtClean="0">
                <a:solidFill>
                  <a:srgbClr val="000000"/>
                </a:solidFill>
              </a:rPr>
              <a:t>deben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usarse</a:t>
            </a:r>
            <a:r>
              <a:rPr lang="en-US" altLang="en-US" dirty="0" smtClean="0">
                <a:solidFill>
                  <a:srgbClr val="000000"/>
                </a:solidFill>
              </a:rPr>
              <a:t> de </a:t>
            </a:r>
            <a:r>
              <a:rPr lang="en-US" altLang="en-US" dirty="0" err="1" smtClean="0">
                <a:solidFill>
                  <a:srgbClr val="000000"/>
                </a:solidFill>
              </a:rPr>
              <a:t>esta</a:t>
            </a:r>
            <a:r>
              <a:rPr lang="en-US" altLang="en-US" dirty="0" smtClean="0">
                <a:solidFill>
                  <a:srgbClr val="000000"/>
                </a:solidFill>
              </a:rPr>
              <a:t> forma:</a:t>
            </a:r>
          </a:p>
          <a:p>
            <a:pPr eaLnBrk="1" hangingPunct="1">
              <a:spcBef>
                <a:spcPct val="0"/>
              </a:spcBef>
            </a:pPr>
            <a:endParaRPr lang="en-US" altLang="en-US" dirty="0" smtClean="0">
              <a:solidFill>
                <a:srgbClr val="000000"/>
              </a:solidFill>
            </a:endParaRP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US" altLang="en-US" dirty="0" smtClean="0">
                <a:solidFill>
                  <a:srgbClr val="000000"/>
                </a:solidFill>
              </a:rPr>
              <a:t>La Carta Humanitaria </a:t>
            </a:r>
            <a:r>
              <a:rPr lang="en-US" altLang="en-US" dirty="0" err="1" smtClean="0">
                <a:solidFill>
                  <a:srgbClr val="000000"/>
                </a:solidFill>
              </a:rPr>
              <a:t>es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esencial</a:t>
            </a:r>
            <a:r>
              <a:rPr lang="en-US" altLang="en-US" dirty="0" smtClean="0">
                <a:solidFill>
                  <a:srgbClr val="000000"/>
                </a:solidFill>
              </a:rPr>
              <a:t> y </a:t>
            </a:r>
            <a:r>
              <a:rPr lang="en-US" altLang="en-US" dirty="0" err="1" smtClean="0">
                <a:solidFill>
                  <a:srgbClr val="000000"/>
                </a:solidFill>
              </a:rPr>
              <a:t>nos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recuerda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b="1" i="1" dirty="0" err="1" smtClean="0">
                <a:solidFill>
                  <a:srgbClr val="000000"/>
                </a:solidFill>
              </a:rPr>
              <a:t>por</a:t>
            </a:r>
            <a:r>
              <a:rPr lang="en-US" altLang="en-US" b="1" i="1" dirty="0" smtClean="0">
                <a:solidFill>
                  <a:srgbClr val="000000"/>
                </a:solidFill>
              </a:rPr>
              <a:t> </a:t>
            </a:r>
            <a:r>
              <a:rPr lang="en-US" altLang="en-US" b="1" i="1" dirty="0" err="1" smtClean="0">
                <a:solidFill>
                  <a:srgbClr val="000000"/>
                </a:solidFill>
              </a:rPr>
              <a:t>qué</a:t>
            </a:r>
            <a:r>
              <a:rPr lang="en-US" altLang="en-US" b="1" i="1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hacemos</a:t>
            </a:r>
            <a:r>
              <a:rPr lang="en-US" altLang="en-US" dirty="0" smtClean="0">
                <a:solidFill>
                  <a:srgbClr val="000000"/>
                </a:solidFill>
              </a:rPr>
              <a:t> el </a:t>
            </a:r>
            <a:r>
              <a:rPr lang="en-US" altLang="en-US" dirty="0" err="1" smtClean="0">
                <a:solidFill>
                  <a:srgbClr val="000000"/>
                </a:solidFill>
              </a:rPr>
              <a:t>trabajo</a:t>
            </a:r>
            <a:r>
              <a:rPr lang="en-US" altLang="en-US" dirty="0" smtClean="0">
                <a:solidFill>
                  <a:srgbClr val="000000"/>
                </a:solidFill>
              </a:rPr>
              <a:t> que </a:t>
            </a:r>
            <a:r>
              <a:rPr lang="en-US" altLang="en-US" dirty="0" err="1" smtClean="0">
                <a:solidFill>
                  <a:srgbClr val="000000"/>
                </a:solidFill>
              </a:rPr>
              <a:t>hacemos</a:t>
            </a:r>
            <a:r>
              <a:rPr lang="en-US" altLang="en-US" dirty="0" smtClean="0">
                <a:solidFill>
                  <a:srgbClr val="000000"/>
                </a:solidFill>
              </a:rPr>
              <a:t> ("el </a:t>
            </a:r>
            <a:r>
              <a:rPr lang="en-US" altLang="en-US" dirty="0" err="1" smtClean="0">
                <a:solidFill>
                  <a:srgbClr val="000000"/>
                </a:solidFill>
              </a:rPr>
              <a:t>imperativo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humanitario</a:t>
            </a:r>
            <a:r>
              <a:rPr lang="en-US" altLang="en-US" dirty="0" smtClean="0">
                <a:solidFill>
                  <a:srgbClr val="000000"/>
                </a:solidFill>
              </a:rPr>
              <a:t>", “</a:t>
            </a:r>
            <a:r>
              <a:rPr lang="en-US" altLang="en-US" dirty="0" err="1" smtClean="0">
                <a:solidFill>
                  <a:srgbClr val="000000"/>
                </a:solidFill>
              </a:rPr>
              <a:t>humanidad</a:t>
            </a:r>
            <a:r>
              <a:rPr lang="en-US" altLang="en-US" dirty="0" smtClean="0">
                <a:solidFill>
                  <a:srgbClr val="000000"/>
                </a:solidFill>
              </a:rPr>
              <a:t>”, y el derecho de las personas a </a:t>
            </a:r>
            <a:r>
              <a:rPr lang="en-US" altLang="en-US" dirty="0" err="1" smtClean="0">
                <a:solidFill>
                  <a:srgbClr val="000000"/>
                </a:solidFill>
              </a:rPr>
              <a:t>una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vida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digna</a:t>
            </a:r>
            <a:r>
              <a:rPr lang="en-US" altLang="en-US" dirty="0" smtClean="0">
                <a:solidFill>
                  <a:srgbClr val="000000"/>
                </a:solidFill>
              </a:rPr>
              <a:t>, el derecho </a:t>
            </a:r>
            <a:r>
              <a:rPr lang="en-US" altLang="en-US" dirty="0" err="1" smtClean="0">
                <a:solidFill>
                  <a:srgbClr val="000000"/>
                </a:solidFill>
              </a:rPr>
              <a:t>recibir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ayuda</a:t>
            </a:r>
            <a:r>
              <a:rPr lang="en-US" altLang="en-US" dirty="0" smtClean="0">
                <a:solidFill>
                  <a:srgbClr val="000000"/>
                </a:solidFill>
              </a:rPr>
              <a:t> y el derecho a la </a:t>
            </a:r>
            <a:r>
              <a:rPr lang="en-US" altLang="en-US" dirty="0" err="1" smtClean="0">
                <a:solidFill>
                  <a:srgbClr val="000000"/>
                </a:solidFill>
              </a:rPr>
              <a:t>protección</a:t>
            </a:r>
            <a:r>
              <a:rPr lang="en-US" altLang="en-US" dirty="0" smtClean="0">
                <a:solidFill>
                  <a:srgbClr val="000000"/>
                </a:solidFill>
              </a:rPr>
              <a:t> y la </a:t>
            </a:r>
            <a:r>
              <a:rPr lang="en-US" altLang="en-US" dirty="0" err="1" smtClean="0">
                <a:solidFill>
                  <a:srgbClr val="000000"/>
                </a:solidFill>
              </a:rPr>
              <a:t>seguridad</a:t>
            </a:r>
            <a:r>
              <a:rPr lang="en-US" altLang="en-US" dirty="0" smtClean="0">
                <a:solidFill>
                  <a:srgbClr val="000000"/>
                </a:solidFill>
              </a:rPr>
              <a:t>). Los </a:t>
            </a:r>
            <a:r>
              <a:rPr lang="en-US" altLang="en-US" dirty="0" err="1" smtClean="0">
                <a:solidFill>
                  <a:srgbClr val="000000"/>
                </a:solidFill>
              </a:rPr>
              <a:t>otros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capítulos</a:t>
            </a:r>
            <a:r>
              <a:rPr lang="en-US" altLang="en-US" dirty="0" smtClean="0">
                <a:solidFill>
                  <a:srgbClr val="000000"/>
                </a:solidFill>
              </a:rPr>
              <a:t> del Manual </a:t>
            </a:r>
            <a:r>
              <a:rPr lang="en-US" altLang="en-US" dirty="0" err="1" smtClean="0">
                <a:solidFill>
                  <a:srgbClr val="000000"/>
                </a:solidFill>
              </a:rPr>
              <a:t>ponen</a:t>
            </a:r>
            <a:r>
              <a:rPr lang="en-US" altLang="en-US" dirty="0" smtClean="0">
                <a:solidFill>
                  <a:srgbClr val="000000"/>
                </a:solidFill>
              </a:rPr>
              <a:t> en </a:t>
            </a:r>
            <a:r>
              <a:rPr lang="en-US" altLang="en-US" dirty="0" err="1" smtClean="0">
                <a:solidFill>
                  <a:srgbClr val="000000"/>
                </a:solidFill>
              </a:rPr>
              <a:t>práctica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los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principios</a:t>
            </a:r>
            <a:r>
              <a:rPr lang="en-US" altLang="en-US" dirty="0" smtClean="0">
                <a:solidFill>
                  <a:srgbClr val="000000"/>
                </a:solidFill>
              </a:rPr>
              <a:t> y </a:t>
            </a:r>
            <a:r>
              <a:rPr lang="en-US" altLang="en-US" dirty="0" err="1" smtClean="0">
                <a:solidFill>
                  <a:srgbClr val="000000"/>
                </a:solidFill>
              </a:rPr>
              <a:t>los</a:t>
            </a:r>
            <a:r>
              <a:rPr lang="en-US" altLang="en-US" dirty="0" smtClean="0">
                <a:solidFill>
                  <a:srgbClr val="000000"/>
                </a:solidFill>
              </a:rPr>
              <a:t> derechos </a:t>
            </a:r>
            <a:r>
              <a:rPr lang="en-US" altLang="en-US" dirty="0" err="1" smtClean="0">
                <a:solidFill>
                  <a:srgbClr val="000000"/>
                </a:solidFill>
              </a:rPr>
              <a:t>mencionados</a:t>
            </a:r>
            <a:r>
              <a:rPr lang="en-US" altLang="en-US" dirty="0" smtClean="0">
                <a:solidFill>
                  <a:srgbClr val="000000"/>
                </a:solidFill>
              </a:rPr>
              <a:t> en la Carta Humanitaria.  </a:t>
            </a:r>
          </a:p>
          <a:p>
            <a:pPr eaLnBrk="1" hangingPunct="1">
              <a:spcBef>
                <a:spcPct val="0"/>
              </a:spcBef>
            </a:pPr>
            <a:endParaRPr lang="en-US" altLang="en-US" dirty="0" smtClean="0">
              <a:solidFill>
                <a:srgbClr val="000000"/>
              </a:solidFill>
            </a:endParaRP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US" altLang="en-US" dirty="0" smtClean="0">
                <a:solidFill>
                  <a:srgbClr val="000000"/>
                </a:solidFill>
              </a:rPr>
              <a:t>Los </a:t>
            </a:r>
            <a:r>
              <a:rPr lang="en-US" altLang="en-US" dirty="0" err="1" smtClean="0">
                <a:solidFill>
                  <a:srgbClr val="000000"/>
                </a:solidFill>
              </a:rPr>
              <a:t>cuatro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Principios</a:t>
            </a:r>
            <a:r>
              <a:rPr lang="en-US" altLang="en-US" dirty="0" smtClean="0">
                <a:solidFill>
                  <a:srgbClr val="000000"/>
                </a:solidFill>
              </a:rPr>
              <a:t> de </a:t>
            </a:r>
            <a:r>
              <a:rPr lang="en-US" altLang="en-US" dirty="0" err="1" smtClean="0">
                <a:solidFill>
                  <a:srgbClr val="000000"/>
                </a:solidFill>
              </a:rPr>
              <a:t>protección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guían</a:t>
            </a:r>
            <a:r>
              <a:rPr lang="en-US" altLang="en-US" dirty="0" smtClean="0">
                <a:solidFill>
                  <a:srgbClr val="000000"/>
                </a:solidFill>
              </a:rPr>
              <a:t> a </a:t>
            </a:r>
            <a:r>
              <a:rPr lang="en-US" altLang="en-US" dirty="0" err="1" smtClean="0">
                <a:solidFill>
                  <a:srgbClr val="000000"/>
                </a:solidFill>
              </a:rPr>
              <a:t>todos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los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organismos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humanitarios</a:t>
            </a:r>
            <a:r>
              <a:rPr lang="en-US" altLang="en-US" dirty="0" smtClean="0">
                <a:solidFill>
                  <a:srgbClr val="000000"/>
                </a:solidFill>
              </a:rPr>
              <a:t> para </a:t>
            </a:r>
            <a:r>
              <a:rPr lang="en-US" altLang="en-US" dirty="0" err="1" smtClean="0">
                <a:solidFill>
                  <a:srgbClr val="000000"/>
                </a:solidFill>
              </a:rPr>
              <a:t>ayudar</a:t>
            </a:r>
            <a:r>
              <a:rPr lang="en-US" altLang="en-US" dirty="0" smtClean="0">
                <a:solidFill>
                  <a:srgbClr val="000000"/>
                </a:solidFill>
              </a:rPr>
              <a:t> a </a:t>
            </a:r>
            <a:r>
              <a:rPr lang="en-US" altLang="en-US" dirty="0" err="1" smtClean="0">
                <a:solidFill>
                  <a:srgbClr val="000000"/>
                </a:solidFill>
              </a:rPr>
              <a:t>proteger</a:t>
            </a:r>
            <a:r>
              <a:rPr lang="en-US" altLang="en-US" dirty="0" smtClean="0">
                <a:solidFill>
                  <a:srgbClr val="000000"/>
                </a:solidFill>
              </a:rPr>
              <a:t> a la </a:t>
            </a:r>
            <a:r>
              <a:rPr lang="en-US" altLang="en-US" dirty="0" err="1" smtClean="0">
                <a:solidFill>
                  <a:srgbClr val="000000"/>
                </a:solidFill>
              </a:rPr>
              <a:t>población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afectada</a:t>
            </a:r>
            <a:r>
              <a:rPr lang="en-US" altLang="en-US" dirty="0" smtClean="0">
                <a:solidFill>
                  <a:srgbClr val="000000"/>
                </a:solidFill>
              </a:rPr>
              <a:t> y </a:t>
            </a:r>
            <a:r>
              <a:rPr lang="en-US" altLang="en-US" dirty="0" err="1" smtClean="0">
                <a:solidFill>
                  <a:srgbClr val="000000"/>
                </a:solidFill>
              </a:rPr>
              <a:t>asegurar</a:t>
            </a:r>
            <a:r>
              <a:rPr lang="en-US" altLang="en-US" dirty="0" smtClean="0">
                <a:solidFill>
                  <a:srgbClr val="000000"/>
                </a:solidFill>
              </a:rPr>
              <a:t> el </a:t>
            </a:r>
            <a:r>
              <a:rPr lang="en-US" altLang="en-US" dirty="0" err="1" smtClean="0">
                <a:solidFill>
                  <a:srgbClr val="000000"/>
                </a:solidFill>
              </a:rPr>
              <a:t>respeto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hacia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sus</a:t>
            </a:r>
            <a:r>
              <a:rPr lang="en-US" altLang="en-US" dirty="0" smtClean="0">
                <a:solidFill>
                  <a:srgbClr val="000000"/>
                </a:solidFill>
              </a:rPr>
              <a:t> derechos. 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endParaRPr lang="en-US" altLang="en-US" dirty="0" smtClean="0">
              <a:solidFill>
                <a:srgbClr val="000000"/>
              </a:solidFill>
            </a:endParaRP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US" altLang="en-US" dirty="0" smtClean="0">
                <a:solidFill>
                  <a:srgbClr val="000000"/>
                </a:solidFill>
              </a:rPr>
              <a:t>Los </a:t>
            </a:r>
            <a:r>
              <a:rPr lang="en-US" altLang="en-US" dirty="0" err="1" smtClean="0">
                <a:solidFill>
                  <a:srgbClr val="000000"/>
                </a:solidFill>
              </a:rPr>
              <a:t>cuatro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capítulos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técnicos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describen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b="1" i="1" dirty="0" err="1" smtClean="0">
                <a:solidFill>
                  <a:srgbClr val="000000"/>
                </a:solidFill>
              </a:rPr>
              <a:t>qué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debemos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hacer</a:t>
            </a:r>
            <a:r>
              <a:rPr lang="en-US" altLang="en-US" dirty="0" smtClean="0">
                <a:solidFill>
                  <a:srgbClr val="000000"/>
                </a:solidFill>
              </a:rPr>
              <a:t> para </a:t>
            </a:r>
            <a:r>
              <a:rPr lang="en-US" altLang="en-US" dirty="0" err="1" smtClean="0">
                <a:solidFill>
                  <a:srgbClr val="000000"/>
                </a:solidFill>
              </a:rPr>
              <a:t>entregar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una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respuesta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humanitaria</a:t>
            </a:r>
            <a:r>
              <a:rPr lang="en-US" altLang="en-US" dirty="0" smtClean="0">
                <a:solidFill>
                  <a:srgbClr val="000000"/>
                </a:solidFill>
              </a:rPr>
              <a:t> de </a:t>
            </a:r>
            <a:r>
              <a:rPr lang="en-US" altLang="en-US" dirty="0" err="1" smtClean="0">
                <a:solidFill>
                  <a:srgbClr val="000000"/>
                </a:solidFill>
              </a:rPr>
              <a:t>calidad</a:t>
            </a:r>
            <a:r>
              <a:rPr lang="en-US" altLang="en-US" dirty="0" smtClean="0">
                <a:solidFill>
                  <a:srgbClr val="000000"/>
                </a:solidFill>
              </a:rPr>
              <a:t> y con </a:t>
            </a:r>
            <a:r>
              <a:rPr lang="en-US" altLang="en-US" dirty="0" err="1" smtClean="0">
                <a:solidFill>
                  <a:srgbClr val="000000"/>
                </a:solidFill>
              </a:rPr>
              <a:t>rendición</a:t>
            </a:r>
            <a:r>
              <a:rPr lang="en-US" altLang="en-US" dirty="0" smtClean="0">
                <a:solidFill>
                  <a:srgbClr val="000000"/>
                </a:solidFill>
              </a:rPr>
              <a:t> de </a:t>
            </a:r>
            <a:r>
              <a:rPr lang="en-US" altLang="en-US" dirty="0" err="1" smtClean="0">
                <a:solidFill>
                  <a:srgbClr val="000000"/>
                </a:solidFill>
              </a:rPr>
              <a:t>cuentas</a:t>
            </a:r>
            <a:r>
              <a:rPr lang="en-US" altLang="en-US" dirty="0" smtClean="0">
                <a:solidFill>
                  <a:srgbClr val="000000"/>
                </a:solidFill>
              </a:rPr>
              <a:t>. </a:t>
            </a:r>
            <a:r>
              <a:rPr lang="en-US" altLang="en-US" dirty="0" err="1" smtClean="0">
                <a:solidFill>
                  <a:srgbClr val="000000"/>
                </a:solidFill>
              </a:rPr>
              <a:t>Proporcionan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los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niveles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mínimos</a:t>
            </a:r>
            <a:r>
              <a:rPr lang="en-US" altLang="en-US" dirty="0" smtClean="0">
                <a:solidFill>
                  <a:srgbClr val="000000"/>
                </a:solidFill>
              </a:rPr>
              <a:t> a </a:t>
            </a:r>
            <a:r>
              <a:rPr lang="en-US" altLang="en-US" dirty="0" err="1" smtClean="0">
                <a:solidFill>
                  <a:srgbClr val="000000"/>
                </a:solidFill>
              </a:rPr>
              <a:t>alcanzarse</a:t>
            </a:r>
            <a:r>
              <a:rPr lang="en-US" altLang="en-US" dirty="0" smtClean="0">
                <a:solidFill>
                  <a:srgbClr val="000000"/>
                </a:solidFill>
              </a:rPr>
              <a:t> en la </a:t>
            </a:r>
            <a:r>
              <a:rPr lang="en-US" altLang="en-US" dirty="0" err="1" smtClean="0">
                <a:solidFill>
                  <a:srgbClr val="000000"/>
                </a:solidFill>
              </a:rPr>
              <a:t>respuesta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humanitaria</a:t>
            </a:r>
            <a:r>
              <a:rPr lang="en-US" altLang="en-US" dirty="0" smtClean="0">
                <a:solidFill>
                  <a:srgbClr val="000000"/>
                </a:solidFill>
              </a:rPr>
              <a:t> en </a:t>
            </a:r>
            <a:r>
              <a:rPr lang="en-US" altLang="en-US" dirty="0" err="1" smtClean="0">
                <a:solidFill>
                  <a:srgbClr val="000000"/>
                </a:solidFill>
              </a:rPr>
              <a:t>los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sectores</a:t>
            </a:r>
            <a:r>
              <a:rPr lang="en-US" altLang="en-US" dirty="0" smtClean="0">
                <a:solidFill>
                  <a:srgbClr val="000000"/>
                </a:solidFill>
              </a:rPr>
              <a:t> que </a:t>
            </a:r>
            <a:r>
              <a:rPr lang="en-US" altLang="en-US" dirty="0" err="1" smtClean="0">
                <a:solidFill>
                  <a:srgbClr val="000000"/>
                </a:solidFill>
              </a:rPr>
              <a:t>salvan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vida</a:t>
            </a:r>
            <a:r>
              <a:rPr lang="en-US" altLang="en-US" dirty="0" smtClean="0">
                <a:solidFill>
                  <a:srgbClr val="000000"/>
                </a:solidFill>
              </a:rPr>
              <a:t> del </a:t>
            </a:r>
            <a:r>
              <a:rPr lang="en-US" altLang="en-US" dirty="0" err="1" smtClean="0">
                <a:solidFill>
                  <a:srgbClr val="000000"/>
                </a:solidFill>
              </a:rPr>
              <a:t>abastecimiento</a:t>
            </a:r>
            <a:r>
              <a:rPr lang="en-US" altLang="en-US" dirty="0" smtClean="0">
                <a:solidFill>
                  <a:srgbClr val="000000"/>
                </a:solidFill>
              </a:rPr>
              <a:t> de </a:t>
            </a:r>
            <a:r>
              <a:rPr lang="en-US" altLang="en-US" dirty="0" err="1" smtClean="0">
                <a:solidFill>
                  <a:srgbClr val="000000"/>
                </a:solidFill>
              </a:rPr>
              <a:t>agua</a:t>
            </a:r>
            <a:r>
              <a:rPr lang="en-US" altLang="en-US" dirty="0" smtClean="0">
                <a:solidFill>
                  <a:srgbClr val="000000"/>
                </a:solidFill>
              </a:rPr>
              <a:t>, </a:t>
            </a:r>
            <a:r>
              <a:rPr lang="en-US" altLang="en-US" dirty="0" err="1" smtClean="0">
                <a:solidFill>
                  <a:srgbClr val="000000"/>
                </a:solidFill>
              </a:rPr>
              <a:t>saneamiento</a:t>
            </a:r>
            <a:r>
              <a:rPr lang="en-US" altLang="en-US" dirty="0" smtClean="0">
                <a:solidFill>
                  <a:srgbClr val="000000"/>
                </a:solidFill>
              </a:rPr>
              <a:t> y </a:t>
            </a:r>
            <a:r>
              <a:rPr lang="en-US" altLang="en-US" dirty="0" err="1" smtClean="0">
                <a:solidFill>
                  <a:srgbClr val="000000"/>
                </a:solidFill>
              </a:rPr>
              <a:t>promoción</a:t>
            </a:r>
            <a:r>
              <a:rPr lang="en-US" altLang="en-US" dirty="0" smtClean="0">
                <a:solidFill>
                  <a:srgbClr val="000000"/>
                </a:solidFill>
              </a:rPr>
              <a:t> de la </a:t>
            </a:r>
            <a:r>
              <a:rPr lang="en-US" altLang="en-US" dirty="0" err="1" smtClean="0">
                <a:solidFill>
                  <a:srgbClr val="000000"/>
                </a:solidFill>
              </a:rPr>
              <a:t>higiene</a:t>
            </a:r>
            <a:r>
              <a:rPr lang="en-US" altLang="en-US" dirty="0" smtClean="0">
                <a:solidFill>
                  <a:srgbClr val="000000"/>
                </a:solidFill>
              </a:rPr>
              <a:t>; </a:t>
            </a:r>
            <a:r>
              <a:rPr lang="en-US" altLang="en-US" dirty="0" err="1" smtClean="0">
                <a:solidFill>
                  <a:srgbClr val="000000"/>
                </a:solidFill>
              </a:rPr>
              <a:t>seguridad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alimentaria</a:t>
            </a:r>
            <a:r>
              <a:rPr lang="en-US" altLang="en-US" dirty="0" smtClean="0">
                <a:solidFill>
                  <a:srgbClr val="000000"/>
                </a:solidFill>
              </a:rPr>
              <a:t> y </a:t>
            </a:r>
            <a:r>
              <a:rPr lang="en-US" altLang="en-US" dirty="0" err="1" smtClean="0">
                <a:solidFill>
                  <a:srgbClr val="000000"/>
                </a:solidFill>
              </a:rPr>
              <a:t>nutrición</a:t>
            </a:r>
            <a:r>
              <a:rPr lang="en-US" altLang="en-US" dirty="0" smtClean="0">
                <a:solidFill>
                  <a:srgbClr val="000000"/>
                </a:solidFill>
              </a:rPr>
              <a:t>; </a:t>
            </a:r>
            <a:r>
              <a:rPr lang="en-US" altLang="en-US" dirty="0" err="1" smtClean="0">
                <a:solidFill>
                  <a:srgbClr val="000000"/>
                </a:solidFill>
              </a:rPr>
              <a:t>alojamiento</a:t>
            </a:r>
            <a:r>
              <a:rPr lang="en-US" altLang="en-US" dirty="0" smtClean="0">
                <a:solidFill>
                  <a:srgbClr val="000000"/>
                </a:solidFill>
              </a:rPr>
              <a:t>, </a:t>
            </a:r>
            <a:r>
              <a:rPr lang="en-US" altLang="en-US" dirty="0" err="1" smtClean="0">
                <a:solidFill>
                  <a:srgbClr val="000000"/>
                </a:solidFill>
              </a:rPr>
              <a:t>asentamientos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humanos</a:t>
            </a:r>
            <a:r>
              <a:rPr lang="en-US" altLang="en-US" dirty="0" smtClean="0">
                <a:solidFill>
                  <a:srgbClr val="000000"/>
                </a:solidFill>
              </a:rPr>
              <a:t> y </a:t>
            </a:r>
            <a:r>
              <a:rPr lang="en-US" altLang="en-US" dirty="0" err="1" smtClean="0">
                <a:solidFill>
                  <a:srgbClr val="000000"/>
                </a:solidFill>
              </a:rPr>
              <a:t>artículos</a:t>
            </a:r>
            <a:r>
              <a:rPr lang="en-US" altLang="en-US" dirty="0" smtClean="0">
                <a:solidFill>
                  <a:srgbClr val="000000"/>
                </a:solidFill>
              </a:rPr>
              <a:t> no </a:t>
            </a:r>
            <a:r>
              <a:rPr lang="en-US" altLang="en-US" dirty="0" err="1" smtClean="0">
                <a:solidFill>
                  <a:srgbClr val="000000"/>
                </a:solidFill>
              </a:rPr>
              <a:t>alimentarios</a:t>
            </a:r>
            <a:r>
              <a:rPr lang="en-US" altLang="en-US" dirty="0" smtClean="0">
                <a:solidFill>
                  <a:srgbClr val="000000"/>
                </a:solidFill>
              </a:rPr>
              <a:t>; y la </a:t>
            </a:r>
            <a:r>
              <a:rPr lang="en-US" altLang="en-US" dirty="0" err="1" smtClean="0">
                <a:solidFill>
                  <a:srgbClr val="000000"/>
                </a:solidFill>
              </a:rPr>
              <a:t>acción</a:t>
            </a:r>
            <a:r>
              <a:rPr lang="en-US" altLang="en-US" dirty="0" smtClean="0">
                <a:solidFill>
                  <a:srgbClr val="000000"/>
                </a:solidFill>
              </a:rPr>
              <a:t> sanitaria. 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endParaRPr lang="en-US" altLang="en-US" dirty="0" smtClean="0">
              <a:solidFill>
                <a:srgbClr val="000000"/>
              </a:solidFill>
            </a:endParaRP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US" altLang="en-US" dirty="0" smtClean="0">
                <a:solidFill>
                  <a:srgbClr val="000000"/>
                </a:solidFill>
              </a:rPr>
              <a:t>El Manual </a:t>
            </a:r>
            <a:r>
              <a:rPr lang="en-US" altLang="en-US" dirty="0" err="1" smtClean="0">
                <a:solidFill>
                  <a:srgbClr val="000000"/>
                </a:solidFill>
              </a:rPr>
              <a:t>ahora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incorpora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también</a:t>
            </a:r>
            <a:r>
              <a:rPr lang="en-US" altLang="en-US" dirty="0" smtClean="0">
                <a:solidFill>
                  <a:srgbClr val="000000"/>
                </a:solidFill>
              </a:rPr>
              <a:t> la Norma Humanitaria </a:t>
            </a:r>
            <a:r>
              <a:rPr lang="en-US" altLang="en-US" dirty="0" err="1" smtClean="0">
                <a:solidFill>
                  <a:srgbClr val="000000"/>
                </a:solidFill>
              </a:rPr>
              <a:t>Esencial</a:t>
            </a:r>
            <a:r>
              <a:rPr lang="en-US" altLang="en-US" dirty="0" smtClean="0">
                <a:solidFill>
                  <a:srgbClr val="000000"/>
                </a:solidFill>
              </a:rPr>
              <a:t> (que </a:t>
            </a:r>
            <a:r>
              <a:rPr lang="en-US" altLang="en-US" dirty="0" err="1" smtClean="0">
                <a:solidFill>
                  <a:srgbClr val="000000"/>
                </a:solidFill>
              </a:rPr>
              <a:t>reemplaza</a:t>
            </a:r>
            <a:r>
              <a:rPr lang="en-US" altLang="en-US" dirty="0" smtClean="0">
                <a:solidFill>
                  <a:srgbClr val="000000"/>
                </a:solidFill>
              </a:rPr>
              <a:t> el </a:t>
            </a:r>
            <a:r>
              <a:rPr lang="en-US" altLang="en-US" dirty="0" err="1" smtClean="0">
                <a:solidFill>
                  <a:srgbClr val="000000"/>
                </a:solidFill>
              </a:rPr>
              <a:t>Capítulo</a:t>
            </a:r>
            <a:r>
              <a:rPr lang="en-US" altLang="en-US" dirty="0" smtClean="0">
                <a:solidFill>
                  <a:srgbClr val="000000"/>
                </a:solidFill>
              </a:rPr>
              <a:t> de </a:t>
            </a:r>
            <a:r>
              <a:rPr lang="en-US" altLang="en-US" dirty="0" err="1" smtClean="0">
                <a:solidFill>
                  <a:srgbClr val="000000"/>
                </a:solidFill>
              </a:rPr>
              <a:t>Normas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Esenciales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Esfera</a:t>
            </a:r>
            <a:r>
              <a:rPr lang="en-US" altLang="en-US" dirty="0" smtClean="0">
                <a:solidFill>
                  <a:srgbClr val="000000"/>
                </a:solidFill>
              </a:rPr>
              <a:t> de 2011). La Norma Humanitaria </a:t>
            </a:r>
            <a:r>
              <a:rPr lang="en-US" altLang="en-US" dirty="0" err="1" smtClean="0">
                <a:solidFill>
                  <a:srgbClr val="000000"/>
                </a:solidFill>
              </a:rPr>
              <a:t>Esencial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principalmente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proporciona</a:t>
            </a:r>
            <a:r>
              <a:rPr lang="en-US" altLang="en-US" dirty="0" smtClean="0">
                <a:solidFill>
                  <a:srgbClr val="000000"/>
                </a:solidFill>
              </a:rPr>
              <a:t> el </a:t>
            </a:r>
            <a:r>
              <a:rPr lang="en-US" altLang="en-US" b="1" dirty="0" smtClean="0">
                <a:solidFill>
                  <a:srgbClr val="000000"/>
                </a:solidFill>
              </a:rPr>
              <a:t> </a:t>
            </a:r>
            <a:r>
              <a:rPr lang="en-US" altLang="en-US" b="1" i="1" dirty="0" err="1" smtClean="0">
                <a:solidFill>
                  <a:srgbClr val="000000"/>
                </a:solidFill>
              </a:rPr>
              <a:t>cómo</a:t>
            </a:r>
            <a:r>
              <a:rPr lang="en-US" altLang="en-US" b="1" dirty="0" smtClean="0">
                <a:solidFill>
                  <a:srgbClr val="000000"/>
                </a:solidFill>
              </a:rPr>
              <a:t> </a:t>
            </a:r>
            <a:r>
              <a:rPr lang="en-US" altLang="en-US" dirty="0" smtClean="0">
                <a:solidFill>
                  <a:srgbClr val="000000"/>
                </a:solidFill>
              </a:rPr>
              <a:t>– </a:t>
            </a:r>
            <a:r>
              <a:rPr lang="en-US" altLang="en-US" dirty="0" err="1" smtClean="0">
                <a:solidFill>
                  <a:srgbClr val="000000"/>
                </a:solidFill>
              </a:rPr>
              <a:t>los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procesos</a:t>
            </a:r>
            <a:r>
              <a:rPr lang="en-US" altLang="en-US" dirty="0" smtClean="0">
                <a:solidFill>
                  <a:srgbClr val="000000"/>
                </a:solidFill>
              </a:rPr>
              <a:t> y </a:t>
            </a:r>
            <a:r>
              <a:rPr lang="en-US" altLang="en-US" dirty="0" err="1" smtClean="0">
                <a:solidFill>
                  <a:srgbClr val="000000"/>
                </a:solidFill>
              </a:rPr>
              <a:t>enfoques</a:t>
            </a:r>
            <a:r>
              <a:rPr lang="en-US" altLang="en-US" dirty="0" smtClean="0">
                <a:solidFill>
                  <a:srgbClr val="000000"/>
                </a:solidFill>
              </a:rPr>
              <a:t> que son </a:t>
            </a:r>
            <a:r>
              <a:rPr lang="en-US" altLang="en-US" dirty="0" err="1" smtClean="0">
                <a:solidFill>
                  <a:srgbClr val="000000"/>
                </a:solidFill>
              </a:rPr>
              <a:t>esenciales</a:t>
            </a:r>
            <a:r>
              <a:rPr lang="en-US" altLang="en-US" dirty="0" smtClean="0">
                <a:solidFill>
                  <a:srgbClr val="000000"/>
                </a:solidFill>
              </a:rPr>
              <a:t> para </a:t>
            </a:r>
            <a:r>
              <a:rPr lang="en-US" altLang="en-US" dirty="0" err="1" smtClean="0">
                <a:solidFill>
                  <a:srgbClr val="000000"/>
                </a:solidFill>
              </a:rPr>
              <a:t>entregar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una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acción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humanitaria</a:t>
            </a:r>
            <a:r>
              <a:rPr lang="en-US" altLang="en-US" dirty="0" smtClean="0">
                <a:solidFill>
                  <a:srgbClr val="000000"/>
                </a:solidFill>
              </a:rPr>
              <a:t> con </a:t>
            </a:r>
            <a:r>
              <a:rPr lang="en-US" altLang="en-US" dirty="0" err="1" smtClean="0">
                <a:solidFill>
                  <a:srgbClr val="000000"/>
                </a:solidFill>
              </a:rPr>
              <a:t>principios</a:t>
            </a:r>
            <a:r>
              <a:rPr lang="en-US" altLang="en-US" dirty="0" smtClean="0">
                <a:solidFill>
                  <a:srgbClr val="000000"/>
                </a:solidFill>
              </a:rPr>
              <a:t>, con </a:t>
            </a:r>
            <a:r>
              <a:rPr lang="en-US" altLang="en-US" dirty="0" err="1" smtClean="0">
                <a:solidFill>
                  <a:srgbClr val="000000"/>
                </a:solidFill>
              </a:rPr>
              <a:t>rendición</a:t>
            </a:r>
            <a:r>
              <a:rPr lang="en-US" altLang="en-US" dirty="0" smtClean="0">
                <a:solidFill>
                  <a:srgbClr val="000000"/>
                </a:solidFill>
              </a:rPr>
              <a:t> de </a:t>
            </a:r>
            <a:r>
              <a:rPr lang="en-US" altLang="en-US" dirty="0" err="1" smtClean="0">
                <a:solidFill>
                  <a:srgbClr val="000000"/>
                </a:solidFill>
              </a:rPr>
              <a:t>cuentas</a:t>
            </a:r>
            <a:r>
              <a:rPr lang="en-US" altLang="en-US" dirty="0" smtClean="0">
                <a:solidFill>
                  <a:srgbClr val="000000"/>
                </a:solidFill>
              </a:rPr>
              <a:t> y de </a:t>
            </a:r>
            <a:r>
              <a:rPr lang="en-US" altLang="en-US" dirty="0" err="1" smtClean="0">
                <a:solidFill>
                  <a:srgbClr val="000000"/>
                </a:solidFill>
              </a:rPr>
              <a:t>alta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calidad</a:t>
            </a:r>
            <a:r>
              <a:rPr lang="en-US" altLang="en-US" dirty="0" smtClean="0">
                <a:solidFill>
                  <a:srgbClr val="000000"/>
                </a:solidFill>
              </a:rPr>
              <a:t>. 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endParaRPr lang="en-US" altLang="en-US" dirty="0" smtClean="0">
              <a:solidFill>
                <a:srgbClr val="000000"/>
              </a:solidFill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dirty="0" smtClean="0">
                <a:solidFill>
                  <a:srgbClr val="000000"/>
                </a:solidFill>
              </a:rPr>
              <a:t>La CHS </a:t>
            </a:r>
            <a:r>
              <a:rPr lang="en-US" altLang="en-US" dirty="0" err="1" smtClean="0">
                <a:solidFill>
                  <a:srgbClr val="000000"/>
                </a:solidFill>
              </a:rPr>
              <a:t>debe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estar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conectada</a:t>
            </a:r>
            <a:r>
              <a:rPr lang="en-US" altLang="en-US" dirty="0" smtClean="0">
                <a:solidFill>
                  <a:srgbClr val="000000"/>
                </a:solidFill>
              </a:rPr>
              <a:t> y </a:t>
            </a:r>
            <a:r>
              <a:rPr lang="en-US" altLang="en-US" dirty="0" err="1" smtClean="0">
                <a:solidFill>
                  <a:srgbClr val="000000"/>
                </a:solidFill>
              </a:rPr>
              <a:t>utilizada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conjuntamente</a:t>
            </a:r>
            <a:r>
              <a:rPr lang="en-US" altLang="en-US" dirty="0" smtClean="0">
                <a:solidFill>
                  <a:srgbClr val="000000"/>
                </a:solidFill>
              </a:rPr>
              <a:t> con </a:t>
            </a:r>
            <a:r>
              <a:rPr lang="en-US" altLang="en-US" dirty="0" err="1" smtClean="0">
                <a:solidFill>
                  <a:srgbClr val="000000"/>
                </a:solidFill>
              </a:rPr>
              <a:t>estos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otros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capítulos</a:t>
            </a:r>
            <a:r>
              <a:rPr lang="en-US" altLang="en-US" dirty="0" smtClean="0">
                <a:solidFill>
                  <a:srgbClr val="000000"/>
                </a:solidFill>
              </a:rPr>
              <a:t> del Manual </a:t>
            </a:r>
            <a:r>
              <a:rPr lang="en-US" altLang="en-US" dirty="0" err="1" smtClean="0">
                <a:solidFill>
                  <a:srgbClr val="000000"/>
                </a:solidFill>
              </a:rPr>
              <a:t>Esera</a:t>
            </a:r>
            <a:r>
              <a:rPr lang="en-US" altLang="en-US" dirty="0" smtClean="0">
                <a:solidFill>
                  <a:srgbClr val="000000"/>
                </a:solidFill>
              </a:rPr>
              <a:t> para </a:t>
            </a:r>
            <a:r>
              <a:rPr lang="en-US" altLang="en-US" dirty="0" err="1" smtClean="0">
                <a:solidFill>
                  <a:srgbClr val="000000"/>
                </a:solidFill>
              </a:rPr>
              <a:t>asegurar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una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respuesta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efectiva</a:t>
            </a:r>
            <a:r>
              <a:rPr lang="en-US" altLang="en-US" dirty="0" smtClean="0">
                <a:solidFill>
                  <a:srgbClr val="000000"/>
                </a:solidFill>
              </a:rPr>
              <a:t> integral y </a:t>
            </a:r>
            <a:r>
              <a:rPr lang="en-US" altLang="en-US" dirty="0" err="1" smtClean="0">
                <a:solidFill>
                  <a:srgbClr val="000000"/>
                </a:solidFill>
              </a:rPr>
              <a:t>basada</a:t>
            </a:r>
            <a:r>
              <a:rPr lang="en-US" altLang="en-US" dirty="0" smtClean="0">
                <a:solidFill>
                  <a:srgbClr val="000000"/>
                </a:solidFill>
              </a:rPr>
              <a:t> en </a:t>
            </a:r>
            <a:r>
              <a:rPr lang="en-US" altLang="en-US" dirty="0" err="1" smtClean="0">
                <a:solidFill>
                  <a:srgbClr val="000000"/>
                </a:solidFill>
              </a:rPr>
              <a:t>evidencias</a:t>
            </a:r>
            <a:r>
              <a:rPr lang="en-US" altLang="en-US" dirty="0" smtClean="0">
                <a:solidFill>
                  <a:srgbClr val="000000"/>
                </a:solidFill>
              </a:rPr>
              <a:t>.  La CHS </a:t>
            </a:r>
            <a:r>
              <a:rPr lang="en-US" altLang="en-US" dirty="0" err="1" smtClean="0">
                <a:solidFill>
                  <a:srgbClr val="000000"/>
                </a:solidFill>
              </a:rPr>
              <a:t>está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fundada</a:t>
            </a:r>
            <a:r>
              <a:rPr lang="en-US" altLang="en-US" dirty="0" smtClean="0">
                <a:solidFill>
                  <a:srgbClr val="000000"/>
                </a:solidFill>
              </a:rPr>
              <a:t> en el derecho a </a:t>
            </a:r>
            <a:r>
              <a:rPr lang="en-US" altLang="en-US" dirty="0" err="1" smtClean="0">
                <a:solidFill>
                  <a:srgbClr val="000000"/>
                </a:solidFill>
              </a:rPr>
              <a:t>una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vida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digna</a:t>
            </a:r>
            <a:r>
              <a:rPr lang="en-US" altLang="en-US" dirty="0" smtClean="0">
                <a:solidFill>
                  <a:srgbClr val="000000"/>
                </a:solidFill>
              </a:rPr>
              <a:t>, el derecho a la </a:t>
            </a:r>
            <a:r>
              <a:rPr lang="en-US" altLang="en-US" dirty="0" err="1" smtClean="0">
                <a:solidFill>
                  <a:srgbClr val="000000"/>
                </a:solidFill>
              </a:rPr>
              <a:t>protección</a:t>
            </a:r>
            <a:r>
              <a:rPr lang="en-US" altLang="en-US" dirty="0" smtClean="0">
                <a:solidFill>
                  <a:srgbClr val="000000"/>
                </a:solidFill>
              </a:rPr>
              <a:t> y a la </a:t>
            </a:r>
            <a:r>
              <a:rPr lang="en-US" altLang="en-US" dirty="0" err="1" smtClean="0">
                <a:solidFill>
                  <a:srgbClr val="000000"/>
                </a:solidFill>
              </a:rPr>
              <a:t>seguridad</a:t>
            </a:r>
            <a:r>
              <a:rPr lang="en-US" altLang="en-US" dirty="0" smtClean="0">
                <a:solidFill>
                  <a:srgbClr val="000000"/>
                </a:solidFill>
              </a:rPr>
              <a:t> y el derecho a </a:t>
            </a:r>
            <a:r>
              <a:rPr lang="en-US" altLang="en-US" dirty="0" err="1" smtClean="0">
                <a:solidFill>
                  <a:srgbClr val="000000"/>
                </a:solidFill>
              </a:rPr>
              <a:t>recibir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asistencia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humanitaria</a:t>
            </a:r>
            <a:r>
              <a:rPr lang="en-US" altLang="en-US" dirty="0" smtClean="0">
                <a:solidFill>
                  <a:srgbClr val="000000"/>
                </a:solidFill>
              </a:rPr>
              <a:t>, que </a:t>
            </a:r>
            <a:r>
              <a:rPr lang="en-US" altLang="en-US" dirty="0" err="1" smtClean="0">
                <a:solidFill>
                  <a:srgbClr val="000000"/>
                </a:solidFill>
              </a:rPr>
              <a:t>están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enumerados</a:t>
            </a:r>
            <a:r>
              <a:rPr lang="en-US" altLang="en-US" dirty="0" smtClean="0">
                <a:solidFill>
                  <a:srgbClr val="000000"/>
                </a:solidFill>
              </a:rPr>
              <a:t> en la Carta Humanitaria. La CHS, junto con </a:t>
            </a:r>
            <a:r>
              <a:rPr lang="en-US" altLang="en-US" dirty="0" err="1" smtClean="0">
                <a:solidFill>
                  <a:srgbClr val="000000"/>
                </a:solidFill>
              </a:rPr>
              <a:t>los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Principios</a:t>
            </a:r>
            <a:r>
              <a:rPr lang="en-US" altLang="en-US" dirty="0" smtClean="0">
                <a:solidFill>
                  <a:srgbClr val="000000"/>
                </a:solidFill>
              </a:rPr>
              <a:t> de </a:t>
            </a:r>
            <a:r>
              <a:rPr lang="en-US" altLang="en-US" dirty="0" err="1" smtClean="0">
                <a:solidFill>
                  <a:srgbClr val="000000"/>
                </a:solidFill>
              </a:rPr>
              <a:t>protección</a:t>
            </a:r>
            <a:r>
              <a:rPr lang="en-US" altLang="en-US" dirty="0" smtClean="0">
                <a:solidFill>
                  <a:srgbClr val="000000"/>
                </a:solidFill>
              </a:rPr>
              <a:t>, </a:t>
            </a:r>
            <a:r>
              <a:rPr lang="en-US" altLang="en-US" dirty="0" err="1" smtClean="0">
                <a:solidFill>
                  <a:srgbClr val="000000"/>
                </a:solidFill>
              </a:rPr>
              <a:t>debe</a:t>
            </a:r>
            <a:r>
              <a:rPr lang="en-US" altLang="en-US" dirty="0" smtClean="0">
                <a:solidFill>
                  <a:srgbClr val="000000"/>
                </a:solidFill>
              </a:rPr>
              <a:t> de </a:t>
            </a:r>
            <a:r>
              <a:rPr lang="en-US" altLang="en-US" dirty="0" err="1" smtClean="0">
                <a:solidFill>
                  <a:srgbClr val="000000"/>
                </a:solidFill>
              </a:rPr>
              <a:t>sostener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toda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actividad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humanitaria</a:t>
            </a:r>
            <a:r>
              <a:rPr lang="en-US" altLang="en-US" dirty="0" smtClean="0">
                <a:solidFill>
                  <a:srgbClr val="000000"/>
                </a:solidFill>
              </a:rPr>
              <a:t> y </a:t>
            </a:r>
            <a:r>
              <a:rPr lang="en-US" altLang="en-US" dirty="0" err="1" smtClean="0">
                <a:solidFill>
                  <a:srgbClr val="000000"/>
                </a:solidFill>
              </a:rPr>
              <a:t>debe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usarse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conjuntamente</a:t>
            </a:r>
            <a:r>
              <a:rPr lang="en-US" altLang="en-US" dirty="0" smtClean="0">
                <a:solidFill>
                  <a:srgbClr val="000000"/>
                </a:solidFill>
              </a:rPr>
              <a:t> con </a:t>
            </a:r>
            <a:r>
              <a:rPr lang="en-US" altLang="en-US" dirty="0" err="1" smtClean="0">
                <a:solidFill>
                  <a:srgbClr val="000000"/>
                </a:solidFill>
              </a:rPr>
              <a:t>los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capítulos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técnicos</a:t>
            </a:r>
            <a:r>
              <a:rPr lang="en-US" altLang="en-US" dirty="0" smtClean="0">
                <a:solidFill>
                  <a:srgbClr val="000000"/>
                </a:solidFill>
              </a:rPr>
              <a:t>.</a:t>
            </a:r>
          </a:p>
          <a:p>
            <a:pPr eaLnBrk="1" hangingPunct="1">
              <a:spcBef>
                <a:spcPct val="0"/>
              </a:spcBef>
            </a:pPr>
            <a:endParaRPr lang="en-US" altLang="en-US" dirty="0" smtClean="0">
              <a:solidFill>
                <a:srgbClr val="000000"/>
              </a:solidFill>
            </a:endParaRPr>
          </a:p>
          <a:p>
            <a:pPr eaLnBrk="1" hangingPunct="1">
              <a:spcBef>
                <a:spcPct val="0"/>
              </a:spcBef>
            </a:pPr>
            <a:endParaRPr lang="en-US" altLang="en-US" dirty="0" smtClean="0">
              <a:solidFill>
                <a:srgbClr val="000000"/>
              </a:solidFill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dirty="0" smtClean="0">
                <a:solidFill>
                  <a:srgbClr val="000000"/>
                </a:solidFill>
              </a:rPr>
              <a:t>&lt;FINALIZAR ANIMACIONES&gt;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D2CA1-D120-9748-B6F6-7C32249A9953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858630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mtClean="0"/>
              <a:t>La información de fondo contenida en estas diapositivas es puramente decorativa y para permitir que el análisis se desarrolle con un telón de fondo.  Deben tratar de temas relacionados con estos puntos temáticos; muchos de ellos ofrecen enlaces a varios temas transversales de Esfera.  No es importante conocer los nombres de los grupos étnicos, el desglose demográfico exacto, la prevalencia de VIH u otros detalles más allá de lo que se proporciona aquí. </a:t>
            </a:r>
            <a:endParaRPr lang="en-AU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D2CA1-D120-9748-B6F6-7C32249A9953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926230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mtClean="0"/>
              <a:t>La información de fondo contenida en estas diapositivas es puramente decorativa y para permitir que el análisis se desarrolle con un telón de fondo. Deben tratar de temas relacionados con estos puntos temáticos; muchos de ellos ofrecen enlaces a varios temas transversales de Esfera. No es importante conocer los nombres de los grupos étnicos, el desglose demográfico exacto, la prevalencia de VIH u otros detalles más allá de lo que se proporciona aquí.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D2CA1-D120-9748-B6F6-7C32249A9953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062846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Distribuir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casos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prácticos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grupo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3-5 personas. 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Cada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grupo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recibirá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mismas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instrucciones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pero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abordando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un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caso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práctico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diferente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utilizando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copia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la CHS y el Manual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Esfera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tiempo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asignado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presentar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puede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ajustarse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basado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en el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número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grupos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análisis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(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Véase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el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Impreso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 para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obtener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notas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clave para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facilitadores</a:t>
            </a:r>
            <a:r>
              <a:rPr kumimoji="0" lang="en-US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):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respuestas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incluidas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en el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impreso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ejercicios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debe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leerse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únicamente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una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guía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-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existen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muchas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muy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variadas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formas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interpretar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escenarios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usar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las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normas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disponibles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dentro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un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proceso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continuo de </a:t>
            </a:r>
            <a:r>
              <a:rPr kumimoji="0" lang="en-US" alt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práctica</a:t>
            </a:r>
            <a:r>
              <a:rPr kumimoji="0" lang="en-US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 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El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análisis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debe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poner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énfasis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en el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beneficio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complementario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mutuo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utilizar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conjuntamente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el/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compromiso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/s y la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norma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mínima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Esfera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y/o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Principios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de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protección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superar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retos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presentados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en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ejemplos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en-US" sz="1200" b="0" i="0" u="sng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particulares</a:t>
            </a:r>
            <a:r>
              <a:rPr kumimoji="0" lang="en-US" altLang="en-US" sz="1200" b="0" i="0" u="sng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D2CA1-D120-9748-B6F6-7C32249A9953}" type="slidenum">
              <a:rPr lang="en-GB" smtClean="0"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254395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D2CA1-D120-9748-B6F6-7C32249A9953}" type="slidenum">
              <a:rPr lang="en-GB" smtClean="0"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66910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altLang="en-US" dirty="0" smtClean="0">
                <a:solidFill>
                  <a:srgbClr val="000000"/>
                </a:solidFill>
              </a:rPr>
              <a:t>Los </a:t>
            </a:r>
            <a:r>
              <a:rPr lang="en-US" altLang="en-US" dirty="0" err="1" smtClean="0">
                <a:solidFill>
                  <a:srgbClr val="000000"/>
                </a:solidFill>
              </a:rPr>
              <a:t>orígenes</a:t>
            </a:r>
            <a:r>
              <a:rPr lang="en-US" altLang="en-US" dirty="0" smtClean="0">
                <a:solidFill>
                  <a:srgbClr val="000000"/>
                </a:solidFill>
              </a:rPr>
              <a:t> de la CHS: el </a:t>
            </a:r>
            <a:r>
              <a:rPr lang="en-US" altLang="en-US" dirty="0" err="1" smtClean="0">
                <a:solidFill>
                  <a:srgbClr val="000000"/>
                </a:solidFill>
              </a:rPr>
              <a:t>creciente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enfoque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sobre</a:t>
            </a:r>
            <a:r>
              <a:rPr lang="en-US" altLang="en-US" dirty="0" smtClean="0">
                <a:solidFill>
                  <a:srgbClr val="000000"/>
                </a:solidFill>
              </a:rPr>
              <a:t> la </a:t>
            </a:r>
            <a:r>
              <a:rPr lang="en-US" altLang="en-US" dirty="0" err="1" smtClean="0">
                <a:solidFill>
                  <a:srgbClr val="000000"/>
                </a:solidFill>
              </a:rPr>
              <a:t>rendición</a:t>
            </a:r>
            <a:r>
              <a:rPr lang="en-US" altLang="en-US" dirty="0" smtClean="0">
                <a:solidFill>
                  <a:srgbClr val="000000"/>
                </a:solidFill>
              </a:rPr>
              <a:t> de </a:t>
            </a:r>
            <a:r>
              <a:rPr lang="en-US" altLang="en-US" dirty="0" err="1" smtClean="0">
                <a:solidFill>
                  <a:srgbClr val="000000"/>
                </a:solidFill>
              </a:rPr>
              <a:t>cuentas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hacia</a:t>
            </a:r>
            <a:r>
              <a:rPr lang="en-US" altLang="en-US" dirty="0" smtClean="0">
                <a:solidFill>
                  <a:srgbClr val="000000"/>
                </a:solidFill>
              </a:rPr>
              <a:t> las </a:t>
            </a:r>
            <a:r>
              <a:rPr lang="en-US" altLang="en-US" dirty="0" err="1" smtClean="0">
                <a:solidFill>
                  <a:srgbClr val="000000"/>
                </a:solidFill>
              </a:rPr>
              <a:t>comunidades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afectadas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por</a:t>
            </a:r>
            <a:r>
              <a:rPr lang="en-US" altLang="en-US" dirty="0" smtClean="0">
                <a:solidFill>
                  <a:srgbClr val="000000"/>
                </a:solidFill>
              </a:rPr>
              <a:t> crisis. </a:t>
            </a:r>
          </a:p>
          <a:p>
            <a:pPr eaLnBrk="1" hangingPunct="1">
              <a:spcBef>
                <a:spcPct val="0"/>
              </a:spcBef>
            </a:pPr>
            <a:endParaRPr lang="en-US" altLang="en-US" dirty="0" smtClean="0">
              <a:solidFill>
                <a:srgbClr val="000000"/>
              </a:solidFill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dirty="0" smtClean="0">
                <a:solidFill>
                  <a:srgbClr val="000000"/>
                </a:solidFill>
              </a:rPr>
              <a:t>La CHS </a:t>
            </a:r>
            <a:r>
              <a:rPr lang="en-US" altLang="en-US" dirty="0" err="1" smtClean="0">
                <a:solidFill>
                  <a:srgbClr val="000000"/>
                </a:solidFill>
              </a:rPr>
              <a:t>es</a:t>
            </a:r>
            <a:r>
              <a:rPr lang="en-US" altLang="en-US" dirty="0" smtClean="0">
                <a:solidFill>
                  <a:srgbClr val="000000"/>
                </a:solidFill>
              </a:rPr>
              <a:t> un </a:t>
            </a:r>
            <a:r>
              <a:rPr lang="en-US" altLang="en-US" dirty="0" err="1" smtClean="0">
                <a:solidFill>
                  <a:srgbClr val="000000"/>
                </a:solidFill>
              </a:rPr>
              <a:t>código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voluntario</a:t>
            </a:r>
            <a:r>
              <a:rPr lang="en-US" altLang="en-US" dirty="0" smtClean="0">
                <a:solidFill>
                  <a:srgbClr val="000000"/>
                </a:solidFill>
              </a:rPr>
              <a:t> que </a:t>
            </a:r>
            <a:r>
              <a:rPr lang="en-US" altLang="en-US" dirty="0" err="1" smtClean="0">
                <a:solidFill>
                  <a:srgbClr val="000000"/>
                </a:solidFill>
              </a:rPr>
              <a:t>fue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lanzado</a:t>
            </a:r>
            <a:r>
              <a:rPr lang="en-US" altLang="en-US" dirty="0" smtClean="0">
                <a:solidFill>
                  <a:srgbClr val="000000"/>
                </a:solidFill>
              </a:rPr>
              <a:t> en </a:t>
            </a:r>
            <a:r>
              <a:rPr lang="en-US" altLang="en-US" dirty="0" err="1" smtClean="0">
                <a:solidFill>
                  <a:srgbClr val="000000"/>
                </a:solidFill>
              </a:rPr>
              <a:t>diciembre</a:t>
            </a:r>
            <a:r>
              <a:rPr lang="en-US" altLang="en-US" dirty="0" smtClean="0">
                <a:solidFill>
                  <a:srgbClr val="000000"/>
                </a:solidFill>
              </a:rPr>
              <a:t> de 2014 para </a:t>
            </a:r>
            <a:r>
              <a:rPr lang="en-US" altLang="en-US" dirty="0" err="1" smtClean="0">
                <a:solidFill>
                  <a:srgbClr val="000000"/>
                </a:solidFill>
              </a:rPr>
              <a:t>facilitar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una</a:t>
            </a:r>
            <a:r>
              <a:rPr lang="en-US" altLang="en-US" dirty="0" smtClean="0">
                <a:solidFill>
                  <a:srgbClr val="000000"/>
                </a:solidFill>
              </a:rPr>
              <a:t> mayor </a:t>
            </a:r>
            <a:r>
              <a:rPr lang="en-US" altLang="en-US" dirty="0" err="1" smtClean="0">
                <a:solidFill>
                  <a:srgbClr val="000000"/>
                </a:solidFill>
              </a:rPr>
              <a:t>rendición</a:t>
            </a:r>
            <a:r>
              <a:rPr lang="en-US" altLang="en-US" dirty="0" smtClean="0">
                <a:solidFill>
                  <a:srgbClr val="000000"/>
                </a:solidFill>
              </a:rPr>
              <a:t> de </a:t>
            </a:r>
            <a:r>
              <a:rPr lang="en-US" altLang="en-US" dirty="0" err="1" smtClean="0">
                <a:solidFill>
                  <a:srgbClr val="000000"/>
                </a:solidFill>
              </a:rPr>
              <a:t>cuentas</a:t>
            </a:r>
            <a:r>
              <a:rPr lang="en-US" altLang="en-US" dirty="0" smtClean="0">
                <a:solidFill>
                  <a:srgbClr val="000000"/>
                </a:solidFill>
              </a:rPr>
              <a:t> a las </a:t>
            </a:r>
            <a:r>
              <a:rPr lang="en-US" altLang="en-US" dirty="0" err="1" smtClean="0">
                <a:solidFill>
                  <a:srgbClr val="000000"/>
                </a:solidFill>
              </a:rPr>
              <a:t>comunidades</a:t>
            </a:r>
            <a:r>
              <a:rPr lang="en-US" altLang="en-US" dirty="0" smtClean="0">
                <a:solidFill>
                  <a:srgbClr val="000000"/>
                </a:solidFill>
              </a:rPr>
              <a:t> y las personas </a:t>
            </a:r>
            <a:r>
              <a:rPr lang="en-US" altLang="en-US" dirty="0" err="1" smtClean="0">
                <a:solidFill>
                  <a:srgbClr val="000000"/>
                </a:solidFill>
              </a:rPr>
              <a:t>afectadas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por</a:t>
            </a:r>
            <a:r>
              <a:rPr lang="en-US" altLang="en-US" dirty="0" smtClean="0">
                <a:solidFill>
                  <a:srgbClr val="000000"/>
                </a:solidFill>
              </a:rPr>
              <a:t> crisis,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dirty="0" smtClean="0">
                <a:solidFill>
                  <a:srgbClr val="000000"/>
                </a:solidFill>
              </a:rPr>
              <a:t>y </a:t>
            </a:r>
            <a:r>
              <a:rPr lang="en-US" altLang="en-US" dirty="0" err="1" smtClean="0">
                <a:solidFill>
                  <a:srgbClr val="000000"/>
                </a:solidFill>
              </a:rPr>
              <a:t>mejorar</a:t>
            </a:r>
            <a:r>
              <a:rPr lang="en-US" altLang="en-US" dirty="0" smtClean="0">
                <a:solidFill>
                  <a:srgbClr val="000000"/>
                </a:solidFill>
              </a:rPr>
              <a:t> la </a:t>
            </a:r>
            <a:r>
              <a:rPr lang="en-US" altLang="en-US" dirty="0" err="1" smtClean="0">
                <a:solidFill>
                  <a:srgbClr val="000000"/>
                </a:solidFill>
              </a:rPr>
              <a:t>calidad</a:t>
            </a:r>
            <a:r>
              <a:rPr lang="en-US" altLang="en-US" dirty="0" smtClean="0">
                <a:solidFill>
                  <a:srgbClr val="000000"/>
                </a:solidFill>
              </a:rPr>
              <a:t> de </a:t>
            </a:r>
            <a:r>
              <a:rPr lang="en-US" altLang="en-US" dirty="0" err="1" smtClean="0">
                <a:solidFill>
                  <a:srgbClr val="000000"/>
                </a:solidFill>
              </a:rPr>
              <a:t>los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servicios</a:t>
            </a:r>
            <a:r>
              <a:rPr lang="en-US" altLang="en-US" dirty="0" smtClean="0">
                <a:solidFill>
                  <a:srgbClr val="000000"/>
                </a:solidFill>
              </a:rPr>
              <a:t> que se les </a:t>
            </a:r>
            <a:r>
              <a:rPr lang="en-US" altLang="en-US" dirty="0" err="1" smtClean="0">
                <a:solidFill>
                  <a:srgbClr val="000000"/>
                </a:solidFill>
              </a:rPr>
              <a:t>proporcionan</a:t>
            </a:r>
            <a:r>
              <a:rPr lang="en-US" altLang="en-US" dirty="0" smtClean="0">
                <a:solidFill>
                  <a:srgbClr val="000000"/>
                </a:solidFill>
              </a:rPr>
              <a:t>.  </a:t>
            </a:r>
            <a:r>
              <a:rPr lang="en-US" altLang="en-US" dirty="0" err="1" smtClean="0">
                <a:solidFill>
                  <a:srgbClr val="000000"/>
                </a:solidFill>
              </a:rPr>
              <a:t>Sus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notas</a:t>
            </a:r>
            <a:r>
              <a:rPr lang="en-US" altLang="en-US" dirty="0" smtClean="0">
                <a:solidFill>
                  <a:srgbClr val="000000"/>
                </a:solidFill>
              </a:rPr>
              <a:t> de </a:t>
            </a:r>
            <a:r>
              <a:rPr lang="en-US" altLang="en-US" dirty="0" err="1" smtClean="0">
                <a:solidFill>
                  <a:srgbClr val="000000"/>
                </a:solidFill>
              </a:rPr>
              <a:t>orientación</a:t>
            </a:r>
            <a:r>
              <a:rPr lang="en-US" altLang="en-US" dirty="0" smtClean="0">
                <a:solidFill>
                  <a:srgbClr val="000000"/>
                </a:solidFill>
              </a:rPr>
              <a:t> e </a:t>
            </a:r>
            <a:r>
              <a:rPr lang="en-US" altLang="en-US" dirty="0" err="1" smtClean="0">
                <a:solidFill>
                  <a:srgbClr val="000000"/>
                </a:solidFill>
              </a:rPr>
              <a:t>indicadores</a:t>
            </a:r>
            <a:r>
              <a:rPr lang="en-US" altLang="en-US" dirty="0" smtClean="0">
                <a:solidFill>
                  <a:srgbClr val="000000"/>
                </a:solidFill>
              </a:rPr>
              <a:t> clave </a:t>
            </a:r>
            <a:r>
              <a:rPr lang="en-US" altLang="en-US" dirty="0" err="1" smtClean="0">
                <a:solidFill>
                  <a:srgbClr val="000000"/>
                </a:solidFill>
              </a:rPr>
              <a:t>fueron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lanzados</a:t>
            </a:r>
            <a:r>
              <a:rPr lang="en-US" altLang="en-US" dirty="0" smtClean="0">
                <a:solidFill>
                  <a:srgbClr val="000000"/>
                </a:solidFill>
              </a:rPr>
              <a:t> en </a:t>
            </a:r>
            <a:r>
              <a:rPr lang="en-US" altLang="en-US" dirty="0" err="1" smtClean="0">
                <a:solidFill>
                  <a:srgbClr val="000000"/>
                </a:solidFill>
              </a:rPr>
              <a:t>noviembre</a:t>
            </a:r>
            <a:r>
              <a:rPr lang="en-US" altLang="en-US" dirty="0" smtClean="0">
                <a:solidFill>
                  <a:srgbClr val="000000"/>
                </a:solidFill>
              </a:rPr>
              <a:t> de 2015.  </a:t>
            </a:r>
            <a:r>
              <a:rPr lang="en-US" altLang="en-US" dirty="0" err="1" smtClean="0">
                <a:solidFill>
                  <a:srgbClr val="000000"/>
                </a:solidFill>
              </a:rPr>
              <a:t>Complementan</a:t>
            </a:r>
            <a:r>
              <a:rPr lang="en-US" altLang="en-US" dirty="0" smtClean="0">
                <a:solidFill>
                  <a:srgbClr val="000000"/>
                </a:solidFill>
              </a:rPr>
              <a:t> a la CHS y </a:t>
            </a:r>
            <a:r>
              <a:rPr lang="en-US" altLang="en-US" dirty="0" err="1" smtClean="0">
                <a:solidFill>
                  <a:srgbClr val="000000"/>
                </a:solidFill>
              </a:rPr>
              <a:t>permiten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una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medición</a:t>
            </a:r>
            <a:r>
              <a:rPr lang="en-US" altLang="en-US" dirty="0" smtClean="0">
                <a:solidFill>
                  <a:srgbClr val="000000"/>
                </a:solidFill>
              </a:rPr>
              <a:t> del </a:t>
            </a:r>
            <a:r>
              <a:rPr lang="en-US" altLang="en-US" dirty="0" err="1" smtClean="0">
                <a:solidFill>
                  <a:srgbClr val="000000"/>
                </a:solidFill>
              </a:rPr>
              <a:t>progreso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obtenido</a:t>
            </a:r>
            <a:r>
              <a:rPr lang="en-US" altLang="en-US" dirty="0" smtClean="0">
                <a:solidFill>
                  <a:srgbClr val="000000"/>
                </a:solidFill>
              </a:rPr>
              <a:t>.</a:t>
            </a:r>
          </a:p>
          <a:p>
            <a:pPr eaLnBrk="1" hangingPunct="1">
              <a:spcBef>
                <a:spcPct val="0"/>
              </a:spcBef>
            </a:pPr>
            <a:endParaRPr lang="en-US" altLang="en-US" dirty="0" smtClean="0">
              <a:solidFill>
                <a:srgbClr val="000000"/>
              </a:solidFill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dirty="0" smtClean="0">
                <a:solidFill>
                  <a:srgbClr val="000000"/>
                </a:solidFill>
              </a:rPr>
              <a:t>La CHS </a:t>
            </a:r>
            <a:r>
              <a:rPr lang="en-US" altLang="en-US" dirty="0" err="1" smtClean="0">
                <a:solidFill>
                  <a:srgbClr val="000000"/>
                </a:solidFill>
              </a:rPr>
              <a:t>fue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escrita</a:t>
            </a:r>
            <a:r>
              <a:rPr lang="en-US" altLang="en-US" dirty="0" smtClean="0">
                <a:solidFill>
                  <a:srgbClr val="000000"/>
                </a:solidFill>
              </a:rPr>
              <a:t> en </a:t>
            </a:r>
            <a:r>
              <a:rPr lang="en-US" altLang="en-US" dirty="0" err="1" smtClean="0">
                <a:solidFill>
                  <a:srgbClr val="000000"/>
                </a:solidFill>
              </a:rPr>
              <a:t>colaboración</a:t>
            </a:r>
            <a:r>
              <a:rPr lang="en-US" altLang="en-US" dirty="0" smtClean="0">
                <a:solidFill>
                  <a:srgbClr val="000000"/>
                </a:solidFill>
              </a:rPr>
              <a:t> con HAP, People in Aid (</a:t>
            </a:r>
            <a:r>
              <a:rPr lang="en-US" altLang="en-US" dirty="0" err="1" smtClean="0">
                <a:solidFill>
                  <a:srgbClr val="000000"/>
                </a:solidFill>
              </a:rPr>
              <a:t>los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cuales</a:t>
            </a:r>
            <a:r>
              <a:rPr lang="en-US" altLang="en-US" dirty="0" smtClean="0">
                <a:solidFill>
                  <a:srgbClr val="000000"/>
                </a:solidFill>
              </a:rPr>
              <a:t> se </a:t>
            </a:r>
            <a:r>
              <a:rPr lang="en-US" altLang="en-US" dirty="0" err="1" smtClean="0">
                <a:solidFill>
                  <a:srgbClr val="000000"/>
                </a:solidFill>
              </a:rPr>
              <a:t>han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fusionado</a:t>
            </a:r>
            <a:r>
              <a:rPr lang="en-US" altLang="en-US" dirty="0" smtClean="0">
                <a:solidFill>
                  <a:srgbClr val="000000"/>
                </a:solidFill>
              </a:rPr>
              <a:t> para </a:t>
            </a:r>
            <a:r>
              <a:rPr lang="en-US" altLang="en-US" dirty="0" err="1" smtClean="0">
                <a:solidFill>
                  <a:srgbClr val="000000"/>
                </a:solidFill>
              </a:rPr>
              <a:t>convertirse</a:t>
            </a:r>
            <a:r>
              <a:rPr lang="en-US" altLang="en-US" dirty="0" smtClean="0">
                <a:solidFill>
                  <a:srgbClr val="000000"/>
                </a:solidFill>
              </a:rPr>
              <a:t> en CHS Alliance), el Proyecto </a:t>
            </a:r>
            <a:r>
              <a:rPr lang="en-US" altLang="en-US" dirty="0" err="1" smtClean="0">
                <a:solidFill>
                  <a:srgbClr val="000000"/>
                </a:solidFill>
              </a:rPr>
              <a:t>Esfera</a:t>
            </a:r>
            <a:r>
              <a:rPr lang="en-US" altLang="en-US" dirty="0" smtClean="0">
                <a:solidFill>
                  <a:srgbClr val="000000"/>
                </a:solidFill>
              </a:rPr>
              <a:t> y </a:t>
            </a:r>
            <a:r>
              <a:rPr lang="en-US" altLang="en-US" dirty="0" err="1" smtClean="0">
                <a:solidFill>
                  <a:srgbClr val="000000"/>
                </a:solidFill>
              </a:rPr>
              <a:t>Groupe</a:t>
            </a:r>
            <a:r>
              <a:rPr lang="en-US" altLang="en-US" dirty="0" smtClean="0">
                <a:solidFill>
                  <a:srgbClr val="000000"/>
                </a:solidFill>
              </a:rPr>
              <a:t> URD, y </a:t>
            </a:r>
            <a:r>
              <a:rPr lang="en-US" altLang="en-US" dirty="0" err="1" smtClean="0">
                <a:solidFill>
                  <a:srgbClr val="000000"/>
                </a:solidFill>
              </a:rPr>
              <a:t>como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resultado</a:t>
            </a:r>
            <a:r>
              <a:rPr lang="en-US" altLang="en-US" dirty="0" smtClean="0">
                <a:solidFill>
                  <a:srgbClr val="000000"/>
                </a:solidFill>
              </a:rPr>
              <a:t> de un </a:t>
            </a:r>
            <a:r>
              <a:rPr lang="en-US" altLang="en-US" dirty="0" err="1" smtClean="0">
                <a:solidFill>
                  <a:srgbClr val="000000"/>
                </a:solidFill>
              </a:rPr>
              <a:t>proceso</a:t>
            </a:r>
            <a:r>
              <a:rPr lang="en-US" altLang="en-US" dirty="0" smtClean="0">
                <a:solidFill>
                  <a:srgbClr val="000000"/>
                </a:solidFill>
              </a:rPr>
              <a:t> para </a:t>
            </a:r>
            <a:r>
              <a:rPr lang="en-US" altLang="en-US" dirty="0" err="1" smtClean="0">
                <a:solidFill>
                  <a:srgbClr val="000000"/>
                </a:solidFill>
              </a:rPr>
              <a:t>buscar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una</a:t>
            </a:r>
            <a:r>
              <a:rPr lang="en-US" altLang="en-US" dirty="0" smtClean="0">
                <a:solidFill>
                  <a:srgbClr val="000000"/>
                </a:solidFill>
              </a:rPr>
              <a:t> mayor </a:t>
            </a:r>
            <a:r>
              <a:rPr lang="en-US" altLang="en-US" dirty="0" err="1" smtClean="0">
                <a:solidFill>
                  <a:srgbClr val="000000"/>
                </a:solidFill>
              </a:rPr>
              <a:t>coherencia</a:t>
            </a:r>
            <a:r>
              <a:rPr lang="en-US" altLang="en-US" dirty="0" smtClean="0">
                <a:solidFill>
                  <a:srgbClr val="000000"/>
                </a:solidFill>
              </a:rPr>
              <a:t> para </a:t>
            </a:r>
            <a:r>
              <a:rPr lang="en-US" altLang="en-US" dirty="0" err="1" smtClean="0">
                <a:solidFill>
                  <a:srgbClr val="000000"/>
                </a:solidFill>
              </a:rPr>
              <a:t>usuarios</a:t>
            </a:r>
            <a:r>
              <a:rPr lang="en-US" altLang="en-US" dirty="0" smtClean="0">
                <a:solidFill>
                  <a:srgbClr val="000000"/>
                </a:solidFill>
              </a:rPr>
              <a:t> de las </a:t>
            </a:r>
            <a:r>
              <a:rPr lang="en-US" altLang="en-US" dirty="0" err="1" smtClean="0">
                <a:solidFill>
                  <a:srgbClr val="000000"/>
                </a:solidFill>
              </a:rPr>
              <a:t>normas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humanitarias</a:t>
            </a:r>
            <a:r>
              <a:rPr lang="en-US" altLang="en-US" dirty="0" smtClean="0">
                <a:solidFill>
                  <a:srgbClr val="000000"/>
                </a:solidFill>
              </a:rPr>
              <a:t> (</a:t>
            </a:r>
            <a:r>
              <a:rPr lang="en-US" altLang="en-US" dirty="0" err="1" smtClean="0">
                <a:solidFill>
                  <a:srgbClr val="000000"/>
                </a:solidFill>
              </a:rPr>
              <a:t>proceso</a:t>
            </a:r>
            <a:r>
              <a:rPr lang="en-US" altLang="en-US" dirty="0" smtClean="0">
                <a:solidFill>
                  <a:srgbClr val="000000"/>
                </a:solidFill>
              </a:rPr>
              <a:t> JSI).</a:t>
            </a:r>
          </a:p>
          <a:p>
            <a:pPr eaLnBrk="1" hangingPunct="1">
              <a:spcBef>
                <a:spcPct val="0"/>
              </a:spcBef>
            </a:pPr>
            <a:endParaRPr lang="en-US" altLang="en-US" dirty="0" smtClean="0">
              <a:solidFill>
                <a:srgbClr val="000000"/>
              </a:solidFill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dirty="0" smtClean="0">
                <a:solidFill>
                  <a:srgbClr val="000000"/>
                </a:solidFill>
              </a:rPr>
              <a:t>El </a:t>
            </a:r>
            <a:r>
              <a:rPr lang="en-US" altLang="en-US" dirty="0" err="1" smtClean="0">
                <a:solidFill>
                  <a:srgbClr val="000000"/>
                </a:solidFill>
              </a:rPr>
              <a:t>contenido</a:t>
            </a:r>
            <a:r>
              <a:rPr lang="en-US" altLang="en-US" dirty="0" smtClean="0">
                <a:solidFill>
                  <a:srgbClr val="000000"/>
                </a:solidFill>
              </a:rPr>
              <a:t> de la CHS no </a:t>
            </a:r>
            <a:r>
              <a:rPr lang="en-US" altLang="en-US" dirty="0" err="1" smtClean="0">
                <a:solidFill>
                  <a:srgbClr val="000000"/>
                </a:solidFill>
              </a:rPr>
              <a:t>es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enteramente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nuevo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sino</a:t>
            </a:r>
            <a:r>
              <a:rPr lang="en-US" altLang="en-US" dirty="0" smtClean="0">
                <a:solidFill>
                  <a:srgbClr val="000000"/>
                </a:solidFill>
              </a:rPr>
              <a:t> que </a:t>
            </a:r>
            <a:r>
              <a:rPr lang="en-US" altLang="en-US" dirty="0" err="1" smtClean="0">
                <a:solidFill>
                  <a:srgbClr val="000000"/>
                </a:solidFill>
              </a:rPr>
              <a:t>es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una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evolución</a:t>
            </a:r>
            <a:r>
              <a:rPr lang="en-US" altLang="en-US" dirty="0" smtClean="0">
                <a:solidFill>
                  <a:srgbClr val="000000"/>
                </a:solidFill>
              </a:rPr>
              <a:t> y </a:t>
            </a:r>
            <a:r>
              <a:rPr lang="en-US" altLang="en-US" dirty="0" err="1" smtClean="0">
                <a:solidFill>
                  <a:srgbClr val="000000"/>
                </a:solidFill>
              </a:rPr>
              <a:t>una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mejora</a:t>
            </a:r>
            <a:r>
              <a:rPr lang="en-US" altLang="en-US" dirty="0" smtClean="0">
                <a:solidFill>
                  <a:srgbClr val="000000"/>
                </a:solidFill>
              </a:rPr>
              <a:t> de las </a:t>
            </a:r>
            <a:r>
              <a:rPr lang="en-US" altLang="en-US" dirty="0" err="1" smtClean="0">
                <a:solidFill>
                  <a:srgbClr val="000000"/>
                </a:solidFill>
              </a:rPr>
              <a:t>normas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esenciales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existentes</a:t>
            </a:r>
            <a:r>
              <a:rPr lang="en-US" altLang="en-US" dirty="0" smtClean="0">
                <a:solidFill>
                  <a:srgbClr val="000000"/>
                </a:solidFill>
              </a:rPr>
              <a:t>. Su </a:t>
            </a:r>
            <a:r>
              <a:rPr lang="en-US" altLang="en-US" dirty="0" err="1" smtClean="0">
                <a:solidFill>
                  <a:srgbClr val="000000"/>
                </a:solidFill>
              </a:rPr>
              <a:t>contenido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reúne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elementos</a:t>
            </a:r>
            <a:r>
              <a:rPr lang="en-US" altLang="en-US" dirty="0" smtClean="0">
                <a:solidFill>
                  <a:srgbClr val="000000"/>
                </a:solidFill>
              </a:rPr>
              <a:t> clave de </a:t>
            </a:r>
            <a:r>
              <a:rPr lang="en-US" altLang="en-US" dirty="0" err="1" smtClean="0">
                <a:solidFill>
                  <a:srgbClr val="000000"/>
                </a:solidFill>
              </a:rPr>
              <a:t>varias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normas</a:t>
            </a:r>
            <a:r>
              <a:rPr lang="en-US" altLang="en-US" dirty="0" smtClean="0">
                <a:solidFill>
                  <a:srgbClr val="000000"/>
                </a:solidFill>
              </a:rPr>
              <a:t> y </a:t>
            </a:r>
            <a:r>
              <a:rPr lang="en-US" altLang="en-US" dirty="0" err="1" smtClean="0">
                <a:solidFill>
                  <a:srgbClr val="000000"/>
                </a:solidFill>
              </a:rPr>
              <a:t>compromisos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humanitarios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existentes</a:t>
            </a:r>
            <a:r>
              <a:rPr lang="en-US" altLang="en-US" dirty="0" smtClean="0">
                <a:solidFill>
                  <a:srgbClr val="000000"/>
                </a:solidFill>
              </a:rPr>
              <a:t>, </a:t>
            </a:r>
            <a:r>
              <a:rPr lang="en-US" altLang="en-US" dirty="0" err="1" smtClean="0">
                <a:solidFill>
                  <a:srgbClr val="000000"/>
                </a:solidFill>
              </a:rPr>
              <a:t>incluidos</a:t>
            </a:r>
            <a:r>
              <a:rPr lang="en-US" altLang="en-US" dirty="0" smtClean="0">
                <a:solidFill>
                  <a:srgbClr val="000000"/>
                </a:solidFill>
              </a:rPr>
              <a:t>: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US" altLang="en-US" dirty="0" err="1" smtClean="0">
                <a:solidFill>
                  <a:srgbClr val="000000"/>
                </a:solidFill>
              </a:rPr>
              <a:t>Código</a:t>
            </a:r>
            <a:r>
              <a:rPr lang="en-US" altLang="en-US" dirty="0" smtClean="0">
                <a:solidFill>
                  <a:srgbClr val="000000"/>
                </a:solidFill>
              </a:rPr>
              <a:t> de </a:t>
            </a:r>
            <a:r>
              <a:rPr lang="en-US" altLang="en-US" dirty="0" err="1" smtClean="0">
                <a:solidFill>
                  <a:srgbClr val="000000"/>
                </a:solidFill>
              </a:rPr>
              <a:t>Conducta</a:t>
            </a:r>
            <a:r>
              <a:rPr lang="en-US" altLang="en-US" dirty="0" smtClean="0">
                <a:solidFill>
                  <a:srgbClr val="000000"/>
                </a:solidFill>
              </a:rPr>
              <a:t> de la Cruz Roja/Media Luna Roja y ONG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US" altLang="en-US" dirty="0" smtClean="0">
                <a:solidFill>
                  <a:srgbClr val="000000"/>
                </a:solidFill>
              </a:rPr>
              <a:t>las </a:t>
            </a:r>
            <a:r>
              <a:rPr lang="en-US" altLang="en-US" dirty="0" err="1" smtClean="0">
                <a:solidFill>
                  <a:srgbClr val="000000"/>
                </a:solidFill>
              </a:rPr>
              <a:t>Normas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esenciales</a:t>
            </a:r>
            <a:r>
              <a:rPr lang="en-US" altLang="en-US" dirty="0" smtClean="0">
                <a:solidFill>
                  <a:srgbClr val="000000"/>
                </a:solidFill>
              </a:rPr>
              <a:t> del Manual </a:t>
            </a:r>
            <a:r>
              <a:rPr lang="en-US" altLang="en-US" dirty="0" err="1" smtClean="0">
                <a:solidFill>
                  <a:srgbClr val="000000"/>
                </a:solidFill>
              </a:rPr>
              <a:t>Esfera</a:t>
            </a:r>
            <a:r>
              <a:rPr lang="en-US" altLang="en-US" dirty="0" smtClean="0">
                <a:solidFill>
                  <a:srgbClr val="000000"/>
                </a:solidFill>
              </a:rPr>
              <a:t>, la Norma HAP 2010 y el </a:t>
            </a:r>
            <a:r>
              <a:rPr lang="en-US" altLang="en-US" dirty="0" err="1" smtClean="0">
                <a:solidFill>
                  <a:srgbClr val="000000"/>
                </a:solidFill>
              </a:rPr>
              <a:t>Código</a:t>
            </a:r>
            <a:r>
              <a:rPr lang="en-US" altLang="en-US" dirty="0" smtClean="0">
                <a:solidFill>
                  <a:srgbClr val="000000"/>
                </a:solidFill>
              </a:rPr>
              <a:t> de </a:t>
            </a:r>
            <a:r>
              <a:rPr lang="en-US" altLang="en-US" dirty="0" err="1" smtClean="0">
                <a:solidFill>
                  <a:srgbClr val="000000"/>
                </a:solidFill>
              </a:rPr>
              <a:t>Buenas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Prácticas</a:t>
            </a:r>
            <a:r>
              <a:rPr lang="en-US" altLang="en-US" dirty="0" smtClean="0">
                <a:solidFill>
                  <a:srgbClr val="000000"/>
                </a:solidFill>
              </a:rPr>
              <a:t> de People In Aid y 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US" altLang="en-US" dirty="0" smtClean="0">
                <a:solidFill>
                  <a:srgbClr val="000000"/>
                </a:solidFill>
              </a:rPr>
              <a:t>La Carta Humanitaria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US" altLang="en-US" dirty="0" smtClean="0">
                <a:solidFill>
                  <a:srgbClr val="000000"/>
                </a:solidFill>
              </a:rPr>
              <a:t>el </a:t>
            </a:r>
            <a:r>
              <a:rPr lang="en-US" altLang="en-US" dirty="0" err="1" smtClean="0">
                <a:solidFill>
                  <a:srgbClr val="000000"/>
                </a:solidFill>
              </a:rPr>
              <a:t>método</a:t>
            </a:r>
            <a:r>
              <a:rPr lang="en-US" altLang="en-US" dirty="0" smtClean="0">
                <a:solidFill>
                  <a:srgbClr val="000000"/>
                </a:solidFill>
              </a:rPr>
              <a:t> COMPAS </a:t>
            </a:r>
            <a:r>
              <a:rPr lang="en-US" altLang="en-US" dirty="0" err="1" smtClean="0">
                <a:solidFill>
                  <a:srgbClr val="000000"/>
                </a:solidFill>
              </a:rPr>
              <a:t>Calidad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desarrollado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por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Groupe</a:t>
            </a:r>
            <a:r>
              <a:rPr lang="en-US" altLang="en-US" dirty="0" smtClean="0">
                <a:solidFill>
                  <a:srgbClr val="000000"/>
                </a:solidFill>
              </a:rPr>
              <a:t> URD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dirty="0" smtClean="0">
                <a:solidFill>
                  <a:srgbClr val="000000"/>
                </a:solidFill>
              </a:rPr>
              <a:t>• El </a:t>
            </a:r>
            <a:r>
              <a:rPr lang="en-US" altLang="en-US" dirty="0" err="1" smtClean="0">
                <a:solidFill>
                  <a:srgbClr val="000000"/>
                </a:solidFill>
              </a:rPr>
              <a:t>método</a:t>
            </a:r>
            <a:r>
              <a:rPr lang="en-US" altLang="en-US" dirty="0" smtClean="0">
                <a:solidFill>
                  <a:srgbClr val="000000"/>
                </a:solidFill>
              </a:rPr>
              <a:t> COMPAS </a:t>
            </a:r>
            <a:r>
              <a:rPr lang="en-US" altLang="en-US" dirty="0" err="1" smtClean="0">
                <a:solidFill>
                  <a:srgbClr val="000000"/>
                </a:solidFill>
              </a:rPr>
              <a:t>Calidad</a:t>
            </a:r>
            <a:r>
              <a:rPr lang="en-US" altLang="en-US" dirty="0" smtClean="0">
                <a:solidFill>
                  <a:srgbClr val="000000"/>
                </a:solidFill>
              </a:rPr>
              <a:t>;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dirty="0" smtClean="0">
                <a:solidFill>
                  <a:srgbClr val="000000"/>
                </a:solidFill>
              </a:rPr>
              <a:t>• Los </a:t>
            </a:r>
            <a:r>
              <a:rPr lang="en-US" altLang="en-US" dirty="0" err="1" smtClean="0">
                <a:solidFill>
                  <a:srgbClr val="000000"/>
                </a:solidFill>
              </a:rPr>
              <a:t>Compromisos</a:t>
            </a:r>
            <a:r>
              <a:rPr lang="en-US" altLang="en-US" dirty="0" smtClean="0">
                <a:solidFill>
                  <a:srgbClr val="000000"/>
                </a:solidFill>
              </a:rPr>
              <a:t> IASC (Inter-Agency Standing Committee) en </a:t>
            </a:r>
            <a:r>
              <a:rPr lang="en-US" altLang="en-US" dirty="0" err="1" smtClean="0">
                <a:solidFill>
                  <a:srgbClr val="000000"/>
                </a:solidFill>
              </a:rPr>
              <a:t>materia</a:t>
            </a:r>
            <a:r>
              <a:rPr lang="en-US" altLang="en-US" dirty="0" smtClean="0">
                <a:solidFill>
                  <a:srgbClr val="000000"/>
                </a:solidFill>
              </a:rPr>
              <a:t> de </a:t>
            </a:r>
            <a:r>
              <a:rPr lang="en-US" altLang="en-US" dirty="0" err="1" smtClean="0">
                <a:solidFill>
                  <a:srgbClr val="000000"/>
                </a:solidFill>
              </a:rPr>
              <a:t>Rendición</a:t>
            </a:r>
            <a:r>
              <a:rPr lang="en-US" altLang="en-US" dirty="0" smtClean="0">
                <a:solidFill>
                  <a:srgbClr val="000000"/>
                </a:solidFill>
              </a:rPr>
              <a:t> de </a:t>
            </a:r>
            <a:r>
              <a:rPr lang="en-US" altLang="en-US" dirty="0" err="1" smtClean="0">
                <a:solidFill>
                  <a:srgbClr val="000000"/>
                </a:solidFill>
              </a:rPr>
              <a:t>cuentas</a:t>
            </a:r>
            <a:r>
              <a:rPr lang="en-US" altLang="en-US" dirty="0" smtClean="0">
                <a:solidFill>
                  <a:srgbClr val="000000"/>
                </a:solidFill>
              </a:rPr>
              <a:t> a personas/</a:t>
            </a:r>
            <a:r>
              <a:rPr lang="en-US" altLang="en-US" dirty="0" err="1" smtClean="0">
                <a:solidFill>
                  <a:srgbClr val="000000"/>
                </a:solidFill>
              </a:rPr>
              <a:t>poblaciones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afectadas</a:t>
            </a:r>
            <a:r>
              <a:rPr lang="en-US" altLang="en-US" dirty="0" smtClean="0">
                <a:solidFill>
                  <a:srgbClr val="000000"/>
                </a:solidFill>
              </a:rPr>
              <a:t> (CAAPs); y 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dirty="0" smtClean="0">
                <a:solidFill>
                  <a:srgbClr val="000000"/>
                </a:solidFill>
              </a:rPr>
              <a:t>• Los </a:t>
            </a:r>
            <a:r>
              <a:rPr lang="en-US" altLang="en-US" dirty="0" err="1" smtClean="0">
                <a:solidFill>
                  <a:srgbClr val="000000"/>
                </a:solidFill>
              </a:rPr>
              <a:t>criterios</a:t>
            </a:r>
            <a:r>
              <a:rPr lang="en-US" altLang="en-US" dirty="0" smtClean="0">
                <a:solidFill>
                  <a:srgbClr val="000000"/>
                </a:solidFill>
              </a:rPr>
              <a:t> para </a:t>
            </a:r>
            <a:r>
              <a:rPr lang="en-US" altLang="en-US" dirty="0" err="1" smtClean="0">
                <a:solidFill>
                  <a:srgbClr val="000000"/>
                </a:solidFill>
              </a:rPr>
              <a:t>evaluar</a:t>
            </a:r>
            <a:r>
              <a:rPr lang="en-US" altLang="en-US" dirty="0" smtClean="0">
                <a:solidFill>
                  <a:srgbClr val="000000"/>
                </a:solidFill>
              </a:rPr>
              <a:t> el </a:t>
            </a:r>
            <a:r>
              <a:rPr lang="en-US" altLang="en-US" dirty="0" err="1" smtClean="0">
                <a:solidFill>
                  <a:srgbClr val="000000"/>
                </a:solidFill>
              </a:rPr>
              <a:t>desarrollo</a:t>
            </a:r>
            <a:r>
              <a:rPr lang="en-US" altLang="en-US" dirty="0" smtClean="0">
                <a:solidFill>
                  <a:srgbClr val="000000"/>
                </a:solidFill>
              </a:rPr>
              <a:t> y la </a:t>
            </a:r>
            <a:r>
              <a:rPr lang="en-US" altLang="en-US" dirty="0" err="1" smtClean="0">
                <a:solidFill>
                  <a:srgbClr val="000000"/>
                </a:solidFill>
              </a:rPr>
              <a:t>asistencia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humanitaria</a:t>
            </a:r>
            <a:r>
              <a:rPr lang="en-US" altLang="en-US" dirty="0" smtClean="0">
                <a:solidFill>
                  <a:srgbClr val="000000"/>
                </a:solidFill>
              </a:rPr>
              <a:t> del Comité de </a:t>
            </a:r>
            <a:r>
              <a:rPr lang="en-US" altLang="en-US" dirty="0" err="1" smtClean="0">
                <a:solidFill>
                  <a:srgbClr val="000000"/>
                </a:solidFill>
              </a:rPr>
              <a:t>Asistencia</a:t>
            </a:r>
            <a:r>
              <a:rPr lang="en-US" altLang="en-US" dirty="0" smtClean="0">
                <a:solidFill>
                  <a:srgbClr val="000000"/>
                </a:solidFill>
              </a:rPr>
              <a:t> al </a:t>
            </a:r>
            <a:r>
              <a:rPr lang="en-US" altLang="en-US" dirty="0" err="1" smtClean="0">
                <a:solidFill>
                  <a:srgbClr val="000000"/>
                </a:solidFill>
              </a:rPr>
              <a:t>Desarrollo</a:t>
            </a:r>
            <a:r>
              <a:rPr lang="en-US" altLang="en-US" dirty="0" smtClean="0">
                <a:solidFill>
                  <a:srgbClr val="000000"/>
                </a:solidFill>
              </a:rPr>
              <a:t> (DAC) de la OCDE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dirty="0" smtClean="0">
                <a:solidFill>
                  <a:srgbClr val="000000"/>
                </a:solidFill>
              </a:rPr>
              <a:t>(</a:t>
            </a:r>
            <a:r>
              <a:rPr lang="en-US" altLang="en-US" dirty="0" err="1" smtClean="0">
                <a:solidFill>
                  <a:srgbClr val="000000"/>
                </a:solidFill>
              </a:rPr>
              <a:t>Organización</a:t>
            </a:r>
            <a:r>
              <a:rPr lang="en-US" altLang="en-US" dirty="0" smtClean="0">
                <a:solidFill>
                  <a:srgbClr val="000000"/>
                </a:solidFill>
              </a:rPr>
              <a:t> para la </a:t>
            </a:r>
            <a:r>
              <a:rPr lang="en-US" altLang="en-US" dirty="0" err="1" smtClean="0">
                <a:solidFill>
                  <a:srgbClr val="000000"/>
                </a:solidFill>
              </a:rPr>
              <a:t>Cooperación</a:t>
            </a:r>
            <a:r>
              <a:rPr lang="en-US" altLang="en-US" dirty="0" smtClean="0">
                <a:solidFill>
                  <a:srgbClr val="000000"/>
                </a:solidFill>
              </a:rPr>
              <a:t> y el </a:t>
            </a:r>
            <a:r>
              <a:rPr lang="en-US" altLang="en-US" dirty="0" err="1" smtClean="0">
                <a:solidFill>
                  <a:srgbClr val="000000"/>
                </a:solidFill>
              </a:rPr>
              <a:t>Desarrollo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Económicos</a:t>
            </a:r>
            <a:r>
              <a:rPr lang="en-US" altLang="en-US" dirty="0" smtClean="0">
                <a:solidFill>
                  <a:srgbClr val="000000"/>
                </a:solidFill>
              </a:rPr>
              <a:t>) </a:t>
            </a:r>
          </a:p>
          <a:p>
            <a:pPr eaLnBrk="1" hangingPunct="1">
              <a:spcBef>
                <a:spcPct val="0"/>
              </a:spcBef>
            </a:pPr>
            <a:endParaRPr lang="en-US" altLang="en-US" dirty="0" smtClean="0">
              <a:solidFill>
                <a:srgbClr val="000000"/>
              </a:solidFill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dirty="0" smtClean="0">
                <a:solidFill>
                  <a:srgbClr val="000000"/>
                </a:solidFill>
              </a:rPr>
              <a:t>La CHS </a:t>
            </a:r>
            <a:r>
              <a:rPr lang="en-US" altLang="en-US" dirty="0" err="1" smtClean="0">
                <a:solidFill>
                  <a:srgbClr val="000000"/>
                </a:solidFill>
              </a:rPr>
              <a:t>reemplaza</a:t>
            </a:r>
            <a:r>
              <a:rPr lang="en-US" altLang="en-US" dirty="0" smtClean="0">
                <a:solidFill>
                  <a:srgbClr val="000000"/>
                </a:solidFill>
              </a:rPr>
              <a:t> las </a:t>
            </a:r>
            <a:r>
              <a:rPr lang="en-US" altLang="en-US" dirty="0" err="1" smtClean="0">
                <a:solidFill>
                  <a:srgbClr val="000000"/>
                </a:solidFill>
              </a:rPr>
              <a:t>Normas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esenciales</a:t>
            </a:r>
            <a:r>
              <a:rPr lang="en-US" altLang="en-US" dirty="0" smtClean="0">
                <a:solidFill>
                  <a:srgbClr val="000000"/>
                </a:solidFill>
              </a:rPr>
              <a:t> del Manual </a:t>
            </a:r>
            <a:r>
              <a:rPr lang="en-US" altLang="en-US" dirty="0" err="1" smtClean="0">
                <a:solidFill>
                  <a:srgbClr val="000000"/>
                </a:solidFill>
              </a:rPr>
              <a:t>Esfera</a:t>
            </a:r>
            <a:r>
              <a:rPr lang="en-US" altLang="en-US" dirty="0" smtClean="0">
                <a:solidFill>
                  <a:srgbClr val="000000"/>
                </a:solidFill>
              </a:rPr>
              <a:t> de 2011, y la Norma HAP 2010 y el </a:t>
            </a:r>
            <a:r>
              <a:rPr lang="en-US" altLang="en-US" dirty="0" err="1" smtClean="0">
                <a:solidFill>
                  <a:srgbClr val="000000"/>
                </a:solidFill>
              </a:rPr>
              <a:t>Código</a:t>
            </a:r>
            <a:r>
              <a:rPr lang="en-US" altLang="en-US" dirty="0" smtClean="0">
                <a:solidFill>
                  <a:srgbClr val="000000"/>
                </a:solidFill>
              </a:rPr>
              <a:t> de </a:t>
            </a:r>
            <a:r>
              <a:rPr lang="en-US" altLang="en-US" dirty="0" err="1" smtClean="0">
                <a:solidFill>
                  <a:srgbClr val="000000"/>
                </a:solidFill>
              </a:rPr>
              <a:t>Buenas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Prácticas</a:t>
            </a:r>
            <a:r>
              <a:rPr lang="en-US" altLang="en-US" dirty="0" smtClean="0">
                <a:solidFill>
                  <a:srgbClr val="000000"/>
                </a:solidFill>
              </a:rPr>
              <a:t> de People In Aid.  Se </a:t>
            </a:r>
            <a:r>
              <a:rPr lang="en-US" altLang="en-US" dirty="0" err="1" smtClean="0">
                <a:solidFill>
                  <a:srgbClr val="000000"/>
                </a:solidFill>
              </a:rPr>
              <a:t>incorporará</a:t>
            </a:r>
            <a:r>
              <a:rPr lang="en-US" altLang="en-US" dirty="0" smtClean="0">
                <a:solidFill>
                  <a:srgbClr val="000000"/>
                </a:solidFill>
              </a:rPr>
              <a:t> en el </a:t>
            </a:r>
            <a:r>
              <a:rPr lang="en-US" altLang="en-US" dirty="0" err="1" smtClean="0">
                <a:solidFill>
                  <a:srgbClr val="000000"/>
                </a:solidFill>
              </a:rPr>
              <a:t>método</a:t>
            </a:r>
            <a:r>
              <a:rPr lang="en-US" altLang="en-US" dirty="0" smtClean="0">
                <a:solidFill>
                  <a:srgbClr val="000000"/>
                </a:solidFill>
              </a:rPr>
              <a:t> COMPAS </a:t>
            </a:r>
            <a:r>
              <a:rPr lang="en-US" altLang="en-US" dirty="0" err="1" smtClean="0">
                <a:solidFill>
                  <a:srgbClr val="000000"/>
                </a:solidFill>
              </a:rPr>
              <a:t>Calidad</a:t>
            </a:r>
            <a:r>
              <a:rPr lang="en-US" altLang="en-US" dirty="0" smtClean="0">
                <a:solidFill>
                  <a:srgbClr val="000000"/>
                </a:solidFill>
              </a:rPr>
              <a:t> de </a:t>
            </a:r>
            <a:r>
              <a:rPr lang="en-US" altLang="en-US" dirty="0" err="1" smtClean="0">
                <a:solidFill>
                  <a:srgbClr val="000000"/>
                </a:solidFill>
              </a:rPr>
              <a:t>Groupe</a:t>
            </a:r>
            <a:r>
              <a:rPr lang="en-US" altLang="en-US" dirty="0" smtClean="0">
                <a:solidFill>
                  <a:srgbClr val="000000"/>
                </a:solidFill>
              </a:rPr>
              <a:t> URD.</a:t>
            </a:r>
          </a:p>
          <a:p>
            <a:pPr eaLnBrk="1" hangingPunct="1">
              <a:spcBef>
                <a:spcPct val="0"/>
              </a:spcBef>
            </a:pPr>
            <a:endParaRPr lang="en-US" altLang="en-US" dirty="0" smtClean="0">
              <a:solidFill>
                <a:srgbClr val="000000"/>
              </a:solidFill>
            </a:endParaRPr>
          </a:p>
          <a:p>
            <a:pPr eaLnBrk="1" hangingPunct="1">
              <a:spcBef>
                <a:spcPct val="0"/>
              </a:spcBef>
            </a:pPr>
            <a:r>
              <a:rPr lang="en-US" altLang="en-US" dirty="0" smtClean="0">
                <a:solidFill>
                  <a:srgbClr val="000000"/>
                </a:solidFill>
              </a:rPr>
              <a:t>La CHS </a:t>
            </a:r>
            <a:r>
              <a:rPr lang="en-US" altLang="en-US" dirty="0" err="1" smtClean="0">
                <a:solidFill>
                  <a:srgbClr val="000000"/>
                </a:solidFill>
              </a:rPr>
              <a:t>es</a:t>
            </a:r>
            <a:r>
              <a:rPr lang="en-US" altLang="en-US" dirty="0" smtClean="0">
                <a:solidFill>
                  <a:srgbClr val="000000"/>
                </a:solidFill>
              </a:rPr>
              <a:t> un </a:t>
            </a:r>
            <a:r>
              <a:rPr lang="en-US" altLang="en-US" dirty="0" err="1" smtClean="0">
                <a:solidFill>
                  <a:srgbClr val="000000"/>
                </a:solidFill>
              </a:rPr>
              <a:t>código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voluntario</a:t>
            </a:r>
            <a:r>
              <a:rPr lang="en-US" altLang="en-US" dirty="0" smtClean="0">
                <a:solidFill>
                  <a:srgbClr val="000000"/>
                </a:solidFill>
              </a:rPr>
              <a:t>.  </a:t>
            </a:r>
            <a:r>
              <a:rPr lang="en-US" altLang="en-US" dirty="0" err="1" smtClean="0">
                <a:solidFill>
                  <a:srgbClr val="000000"/>
                </a:solidFill>
              </a:rPr>
              <a:t>Puede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informar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todas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fases</a:t>
            </a:r>
            <a:r>
              <a:rPr lang="en-US" altLang="en-US" dirty="0" smtClean="0">
                <a:solidFill>
                  <a:srgbClr val="000000"/>
                </a:solidFill>
              </a:rPr>
              <a:t> de la </a:t>
            </a:r>
            <a:r>
              <a:rPr lang="en-US" altLang="en-US" dirty="0" err="1" smtClean="0">
                <a:solidFill>
                  <a:srgbClr val="000000"/>
                </a:solidFill>
              </a:rPr>
              <a:t>respuesta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humanitaria</a:t>
            </a:r>
            <a:r>
              <a:rPr lang="en-US" altLang="en-US" dirty="0" smtClean="0">
                <a:solidFill>
                  <a:srgbClr val="000000"/>
                </a:solidFill>
              </a:rPr>
              <a:t>. 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dirty="0" smtClean="0">
                <a:solidFill>
                  <a:srgbClr val="000000"/>
                </a:solidFill>
              </a:rPr>
              <a:t>La CHS </a:t>
            </a:r>
            <a:r>
              <a:rPr lang="en-US" altLang="en-US" dirty="0" err="1" smtClean="0">
                <a:solidFill>
                  <a:srgbClr val="000000"/>
                </a:solidFill>
              </a:rPr>
              <a:t>también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está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diseñada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como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una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norma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medible</a:t>
            </a:r>
            <a:r>
              <a:rPr lang="en-US" altLang="en-US" dirty="0" smtClean="0">
                <a:solidFill>
                  <a:srgbClr val="000000"/>
                </a:solidFill>
              </a:rPr>
              <a:t> y </a:t>
            </a:r>
            <a:r>
              <a:rPr lang="en-US" altLang="en-US" dirty="0" err="1" smtClean="0">
                <a:solidFill>
                  <a:srgbClr val="000000"/>
                </a:solidFill>
              </a:rPr>
              <a:t>verificable</a:t>
            </a:r>
            <a:r>
              <a:rPr lang="en-US" altLang="en-US" dirty="0" smtClean="0">
                <a:solidFill>
                  <a:srgbClr val="000000"/>
                </a:solidFill>
              </a:rPr>
              <a:t> para </a:t>
            </a:r>
            <a:r>
              <a:rPr lang="en-US" altLang="en-US" dirty="0" err="1" smtClean="0">
                <a:solidFill>
                  <a:srgbClr val="000000"/>
                </a:solidFill>
              </a:rPr>
              <a:t>todos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aquellos</a:t>
            </a:r>
            <a:r>
              <a:rPr lang="en-US" altLang="en-US" dirty="0" smtClean="0">
                <a:solidFill>
                  <a:srgbClr val="000000"/>
                </a:solidFill>
              </a:rPr>
              <a:t> que </a:t>
            </a:r>
            <a:r>
              <a:rPr lang="en-US" altLang="en-US" dirty="0" err="1" smtClean="0">
                <a:solidFill>
                  <a:srgbClr val="000000"/>
                </a:solidFill>
              </a:rPr>
              <a:t>puedan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autoevaluar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su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rendimiento</a:t>
            </a:r>
            <a:r>
              <a:rPr lang="en-US" altLang="en-US" dirty="0" smtClean="0">
                <a:solidFill>
                  <a:srgbClr val="000000"/>
                </a:solidFill>
              </a:rPr>
              <a:t>.  Los </a:t>
            </a:r>
            <a:r>
              <a:rPr lang="en-US" altLang="en-US" dirty="0" err="1" smtClean="0">
                <a:solidFill>
                  <a:srgbClr val="000000"/>
                </a:solidFill>
              </a:rPr>
              <a:t>miembros</a:t>
            </a:r>
            <a:r>
              <a:rPr lang="en-US" altLang="en-US" dirty="0" smtClean="0">
                <a:solidFill>
                  <a:srgbClr val="000000"/>
                </a:solidFill>
              </a:rPr>
              <a:t> de la </a:t>
            </a:r>
            <a:r>
              <a:rPr lang="en-US" altLang="en-US" dirty="0" err="1" smtClean="0">
                <a:solidFill>
                  <a:srgbClr val="000000"/>
                </a:solidFill>
              </a:rPr>
              <a:t>Alianza</a:t>
            </a:r>
            <a:r>
              <a:rPr lang="en-US" altLang="en-US" dirty="0" smtClean="0">
                <a:solidFill>
                  <a:srgbClr val="000000"/>
                </a:solidFill>
              </a:rPr>
              <a:t> CHS </a:t>
            </a:r>
            <a:r>
              <a:rPr lang="en-US" altLang="en-US" dirty="0" err="1" smtClean="0">
                <a:solidFill>
                  <a:srgbClr val="000000"/>
                </a:solidFill>
              </a:rPr>
              <a:t>han</a:t>
            </a:r>
            <a:r>
              <a:rPr lang="en-US" altLang="en-US" dirty="0" smtClean="0">
                <a:solidFill>
                  <a:srgbClr val="000000"/>
                </a:solidFill>
              </a:rPr>
              <a:t> de </a:t>
            </a:r>
            <a:r>
              <a:rPr lang="en-US" altLang="en-US" dirty="0" err="1" smtClean="0">
                <a:solidFill>
                  <a:srgbClr val="000000"/>
                </a:solidFill>
              </a:rPr>
              <a:t>realizar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una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autoevaluación</a:t>
            </a:r>
            <a:r>
              <a:rPr lang="en-US" altLang="en-US" dirty="0" smtClean="0">
                <a:solidFill>
                  <a:srgbClr val="000000"/>
                </a:solidFill>
              </a:rPr>
              <a:t> </a:t>
            </a:r>
            <a:r>
              <a:rPr lang="en-US" altLang="en-US" dirty="0" err="1" smtClean="0">
                <a:solidFill>
                  <a:srgbClr val="000000"/>
                </a:solidFill>
              </a:rPr>
              <a:t>según</a:t>
            </a:r>
            <a:r>
              <a:rPr lang="en-US" altLang="en-US" dirty="0" smtClean="0">
                <a:solidFill>
                  <a:srgbClr val="000000"/>
                </a:solidFill>
              </a:rPr>
              <a:t> la CHS.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D2CA1-D120-9748-B6F6-7C32249A9953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56001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ESTA DIAPOSITIVA ESTÁ ANIMADA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Introducir los nueve compromisos: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 centro de la CHS está la rendición de cuentas a las comunidades y las personas afectadas por crisis. </a:t>
            </a:r>
            <a:r>
              <a:rPr kumimoji="0" lang="en-US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las comunidades y las personas afectadas por crisis deben estar al centro de la acción humanitaria</a:t>
            </a:r>
            <a:r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Esto es central y todas las otras rendiciones de cuentas tienen su origen en esto, incluidos a donantes, sedes, socios y gobiernos de acogida.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Pida a un participante que lea cada uno de los nueve compromisos.  Asegurar que la fuente sea legible (cada uno de ellos está animado para aumentar su tamaño para el espectador).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Después de esta diapositiva, realizar la actividad de los Compromisos. Véase el plan de la sesión.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D2CA1-D120-9748-B6F6-7C32249A9953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15127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D2CA1-D120-9748-B6F6-7C32249A9953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2514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D2CA1-D120-9748-B6F6-7C32249A9953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74441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D2CA1-D120-9748-B6F6-7C32249A9953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55809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7D2CA1-D120-9748-B6F6-7C32249A9953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07143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ottom-curv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655513"/>
            <a:ext cx="9144000" cy="1211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82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ottom-curve-fad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49029"/>
            <a:ext cx="9144000" cy="8174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0"/>
            <a:ext cx="7679604" cy="1081760"/>
          </a:xfrm>
        </p:spPr>
        <p:txBody>
          <a:bodyPr anchor="ctr" anchorCtr="0">
            <a:noAutofit/>
          </a:bodyPr>
          <a:lstStyle>
            <a:lvl1pPr>
              <a:defRPr sz="2800"/>
            </a:lvl1pPr>
          </a:lstStyle>
          <a:p>
            <a:r>
              <a:rPr lang="es-ES" noProof="0" dirty="0" err="1" smtClean="0"/>
              <a:t>Click</a:t>
            </a:r>
            <a:r>
              <a:rPr lang="es-ES" noProof="0" dirty="0" smtClean="0"/>
              <a:t> to </a:t>
            </a:r>
            <a:r>
              <a:rPr lang="es-ES" noProof="0" dirty="0" err="1" smtClean="0"/>
              <a:t>edit</a:t>
            </a:r>
            <a:r>
              <a:rPr lang="es-ES" noProof="0" dirty="0" smtClean="0"/>
              <a:t> Master </a:t>
            </a:r>
            <a:r>
              <a:rPr lang="es-ES" noProof="0" dirty="0" err="1" smtClean="0"/>
              <a:t>title</a:t>
            </a:r>
            <a:r>
              <a:rPr lang="es-ES" noProof="0" dirty="0" smtClean="0"/>
              <a:t> </a:t>
            </a:r>
            <a:r>
              <a:rPr lang="es-ES" noProof="0" dirty="0" err="1" smtClean="0"/>
              <a:t>style</a:t>
            </a:r>
            <a:endParaRPr lang="es-ES" noProof="0" dirty="0"/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57200" y="1340442"/>
            <a:ext cx="8229600" cy="47857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buClr>
                <a:schemeClr val="tx2"/>
              </a:buClr>
              <a:defRPr sz="2200">
                <a:solidFill>
                  <a:srgbClr val="000000"/>
                </a:solidFill>
              </a:defRPr>
            </a:lvl1pPr>
            <a:lvl2pPr>
              <a:defRPr sz="2200">
                <a:solidFill>
                  <a:srgbClr val="000000"/>
                </a:solidFill>
              </a:defRPr>
            </a:lvl2pPr>
            <a:lvl3pPr>
              <a:defRPr sz="2200">
                <a:solidFill>
                  <a:srgbClr val="000000"/>
                </a:solidFill>
              </a:defRPr>
            </a:lvl3pPr>
          </a:lstStyle>
          <a:p>
            <a:pPr lvl="0"/>
            <a:r>
              <a:rPr lang="es-ES" noProof="0" dirty="0" err="1" smtClean="0"/>
              <a:t>Click</a:t>
            </a:r>
            <a:r>
              <a:rPr lang="es-ES" noProof="0" dirty="0" smtClean="0"/>
              <a:t> to </a:t>
            </a:r>
            <a:r>
              <a:rPr lang="es-ES" noProof="0" dirty="0" err="1" smtClean="0"/>
              <a:t>edit</a:t>
            </a:r>
            <a:r>
              <a:rPr lang="es-ES" noProof="0" dirty="0" smtClean="0"/>
              <a:t> Master </a:t>
            </a:r>
            <a:r>
              <a:rPr lang="es-ES" noProof="0" dirty="0" err="1" smtClean="0"/>
              <a:t>text</a:t>
            </a:r>
            <a:r>
              <a:rPr lang="es-ES" noProof="0" dirty="0" smtClean="0"/>
              <a:t> </a:t>
            </a:r>
            <a:r>
              <a:rPr lang="es-ES" noProof="0" dirty="0" err="1" smtClean="0"/>
              <a:t>styles</a:t>
            </a:r>
            <a:endParaRPr lang="es-ES" noProof="0" dirty="0" smtClean="0"/>
          </a:p>
          <a:p>
            <a:pPr lvl="1"/>
            <a:r>
              <a:rPr lang="es-ES" noProof="0" dirty="0" err="1" smtClean="0"/>
              <a:t>Second</a:t>
            </a:r>
            <a:r>
              <a:rPr lang="es-ES" noProof="0" dirty="0" smtClean="0"/>
              <a:t> </a:t>
            </a:r>
            <a:r>
              <a:rPr lang="es-ES" noProof="0" dirty="0" err="1" smtClean="0"/>
              <a:t>level</a:t>
            </a:r>
            <a:endParaRPr lang="es-ES" noProof="0" dirty="0" smtClean="0"/>
          </a:p>
          <a:p>
            <a:pPr lvl="2"/>
            <a:r>
              <a:rPr lang="es-ES" noProof="0" dirty="0" err="1" smtClean="0"/>
              <a:t>Third</a:t>
            </a:r>
            <a:r>
              <a:rPr lang="es-ES" noProof="0" dirty="0" smtClean="0"/>
              <a:t> </a:t>
            </a:r>
            <a:r>
              <a:rPr lang="es-ES" noProof="0" dirty="0" err="1" smtClean="0"/>
              <a:t>level</a:t>
            </a:r>
            <a:endParaRPr lang="es-ES" noProof="0" dirty="0" smtClean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380737"/>
            <a:ext cx="44222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  <a:latin typeface="Tahoma"/>
                <a:cs typeface="Tahoma"/>
              </a:defRPr>
            </a:lvl1pPr>
          </a:lstStyle>
          <a:p>
            <a:r>
              <a:rPr lang="es-ES" noProof="0" dirty="0" smtClean="0"/>
              <a:t>Módulo A8 – La Norma Humanitaria Esencial (CHS) en el Manual Esfera Paquete de capacitación Esfera 2016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0" y="1057843"/>
            <a:ext cx="8889738" cy="0"/>
          </a:xfrm>
          <a:prstGeom prst="line">
            <a:avLst/>
          </a:prstGeom>
          <a:ln w="63500">
            <a:gradFill flip="none" rotWithShape="1">
              <a:gsLst>
                <a:gs pos="1000">
                  <a:schemeClr val="tx2"/>
                </a:gs>
                <a:gs pos="100000">
                  <a:srgbClr val="FFFFFF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Sphere-Project-Logo-Standard-No-Tagline-RGB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30" r="36921" b="33872"/>
          <a:stretch/>
        </p:blipFill>
        <p:spPr>
          <a:xfrm>
            <a:off x="8280138" y="162034"/>
            <a:ext cx="749300" cy="7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7309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Layout with large circle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ottom-curve-fad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49029"/>
            <a:ext cx="9144000" cy="8174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0"/>
            <a:ext cx="7679604" cy="1081760"/>
          </a:xfrm>
        </p:spPr>
        <p:txBody>
          <a:bodyPr anchor="ctr" anchorCtr="0">
            <a:noAutofit/>
          </a:bodyPr>
          <a:lstStyle>
            <a:lvl1pPr>
              <a:defRPr sz="2800"/>
            </a:lvl1pPr>
          </a:lstStyle>
          <a:p>
            <a:r>
              <a:rPr lang="es-ES" noProof="0" dirty="0" err="1" smtClean="0"/>
              <a:t>Click</a:t>
            </a:r>
            <a:r>
              <a:rPr lang="es-ES" noProof="0" dirty="0" smtClean="0"/>
              <a:t> to </a:t>
            </a:r>
            <a:r>
              <a:rPr lang="es-ES" noProof="0" dirty="0" err="1" smtClean="0"/>
              <a:t>edit</a:t>
            </a:r>
            <a:r>
              <a:rPr lang="es-ES" noProof="0" dirty="0" smtClean="0"/>
              <a:t> Master </a:t>
            </a:r>
            <a:r>
              <a:rPr lang="es-ES" noProof="0" dirty="0" err="1" smtClean="0"/>
              <a:t>title</a:t>
            </a:r>
            <a:r>
              <a:rPr lang="es-ES" noProof="0" dirty="0" smtClean="0"/>
              <a:t> </a:t>
            </a:r>
            <a:r>
              <a:rPr lang="es-ES" noProof="0" dirty="0" err="1" smtClean="0"/>
              <a:t>style</a:t>
            </a:r>
            <a:endParaRPr lang="es-ES" noProof="0" dirty="0"/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5234152" y="1340442"/>
            <a:ext cx="3452648" cy="47857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buClr>
                <a:schemeClr val="tx2"/>
              </a:buClr>
              <a:defRPr sz="2200">
                <a:solidFill>
                  <a:srgbClr val="000000"/>
                </a:solidFill>
              </a:defRPr>
            </a:lvl1pPr>
            <a:lvl2pPr>
              <a:defRPr sz="2200">
                <a:solidFill>
                  <a:srgbClr val="000000"/>
                </a:solidFill>
              </a:defRPr>
            </a:lvl2pPr>
            <a:lvl3pPr>
              <a:defRPr sz="2200">
                <a:solidFill>
                  <a:srgbClr val="000000"/>
                </a:solidFill>
              </a:defRPr>
            </a:lvl3pPr>
          </a:lstStyle>
          <a:p>
            <a:pPr lvl="0"/>
            <a:r>
              <a:rPr lang="es-ES" noProof="0" dirty="0" err="1" smtClean="0"/>
              <a:t>Click</a:t>
            </a:r>
            <a:r>
              <a:rPr lang="es-ES" noProof="0" dirty="0" smtClean="0"/>
              <a:t> to </a:t>
            </a:r>
            <a:r>
              <a:rPr lang="es-ES" noProof="0" dirty="0" err="1" smtClean="0"/>
              <a:t>edit</a:t>
            </a:r>
            <a:r>
              <a:rPr lang="es-ES" noProof="0" dirty="0" smtClean="0"/>
              <a:t> Master </a:t>
            </a:r>
            <a:r>
              <a:rPr lang="es-ES" noProof="0" dirty="0" err="1" smtClean="0"/>
              <a:t>text</a:t>
            </a:r>
            <a:r>
              <a:rPr lang="es-ES" noProof="0" dirty="0" smtClean="0"/>
              <a:t> </a:t>
            </a:r>
            <a:r>
              <a:rPr lang="es-ES" noProof="0" dirty="0" err="1" smtClean="0"/>
              <a:t>styles</a:t>
            </a:r>
            <a:endParaRPr lang="es-ES" noProof="0" dirty="0" smtClean="0"/>
          </a:p>
          <a:p>
            <a:pPr lvl="1"/>
            <a:r>
              <a:rPr lang="es-ES" noProof="0" dirty="0" err="1" smtClean="0"/>
              <a:t>Second</a:t>
            </a:r>
            <a:r>
              <a:rPr lang="es-ES" noProof="0" dirty="0" smtClean="0"/>
              <a:t> </a:t>
            </a:r>
            <a:r>
              <a:rPr lang="es-ES" noProof="0" dirty="0" err="1" smtClean="0"/>
              <a:t>level</a:t>
            </a:r>
            <a:endParaRPr lang="es-ES" noProof="0" dirty="0" smtClean="0"/>
          </a:p>
          <a:p>
            <a:pPr lvl="2"/>
            <a:r>
              <a:rPr lang="es-ES" noProof="0" dirty="0" err="1" smtClean="0"/>
              <a:t>Third</a:t>
            </a:r>
            <a:r>
              <a:rPr lang="es-ES" noProof="0" dirty="0" smtClean="0"/>
              <a:t> </a:t>
            </a:r>
            <a:r>
              <a:rPr lang="es-ES" noProof="0" dirty="0" err="1" smtClean="0"/>
              <a:t>level</a:t>
            </a:r>
            <a:endParaRPr lang="es-ES" noProof="0" dirty="0" smtClean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8" y="6380737"/>
            <a:ext cx="4225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  <a:latin typeface="Tahoma"/>
                <a:cs typeface="Tahoma"/>
              </a:defRPr>
            </a:lvl1pPr>
          </a:lstStyle>
          <a:p>
            <a:r>
              <a:rPr lang="es-ES" noProof="0" dirty="0" smtClean="0"/>
              <a:t>Módulo A8 – La Norma Humanitaria Esencial (CHS) en el Manual Esfera Paquete de capacitación Esfera 2016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0" y="1057843"/>
            <a:ext cx="8889738" cy="0"/>
          </a:xfrm>
          <a:prstGeom prst="line">
            <a:avLst/>
          </a:prstGeom>
          <a:ln w="63500">
            <a:gradFill flip="none" rotWithShape="1">
              <a:gsLst>
                <a:gs pos="1000">
                  <a:schemeClr val="tx2"/>
                </a:gs>
                <a:gs pos="100000">
                  <a:srgbClr val="FFFFFF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Sphere-Project-Logo-Standard-No-Tagline-RGB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30" r="36921" b="33872"/>
          <a:stretch/>
        </p:blipFill>
        <p:spPr>
          <a:xfrm>
            <a:off x="8280138" y="162034"/>
            <a:ext cx="749300" cy="73377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754" y="1222889"/>
            <a:ext cx="4730493" cy="4730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1395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Layout with small circle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ottom-curve-fad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49029"/>
            <a:ext cx="9144000" cy="8174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0"/>
            <a:ext cx="7679604" cy="1081760"/>
          </a:xfrm>
        </p:spPr>
        <p:txBody>
          <a:bodyPr anchor="ctr" anchorCtr="0">
            <a:noAutofit/>
          </a:bodyPr>
          <a:lstStyle>
            <a:lvl1pPr>
              <a:defRPr sz="2800"/>
            </a:lvl1pPr>
          </a:lstStyle>
          <a:p>
            <a:r>
              <a:rPr lang="es-ES" noProof="0" dirty="0" err="1" smtClean="0"/>
              <a:t>Click</a:t>
            </a:r>
            <a:r>
              <a:rPr lang="es-ES" noProof="0" dirty="0" smtClean="0"/>
              <a:t> to </a:t>
            </a:r>
            <a:r>
              <a:rPr lang="es-ES" noProof="0" dirty="0" err="1" smtClean="0"/>
              <a:t>edit</a:t>
            </a:r>
            <a:r>
              <a:rPr lang="es-ES" noProof="0" dirty="0" smtClean="0"/>
              <a:t> Master </a:t>
            </a:r>
            <a:r>
              <a:rPr lang="es-ES" noProof="0" dirty="0" err="1" smtClean="0"/>
              <a:t>title</a:t>
            </a:r>
            <a:r>
              <a:rPr lang="es-ES" noProof="0" dirty="0" smtClean="0"/>
              <a:t> </a:t>
            </a:r>
            <a:r>
              <a:rPr lang="es-ES" noProof="0" dirty="0" err="1" smtClean="0"/>
              <a:t>style</a:t>
            </a:r>
            <a:endParaRPr lang="es-ES" noProof="0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380737"/>
            <a:ext cx="42645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  <a:latin typeface="Tahoma"/>
                <a:cs typeface="Tahoma"/>
              </a:defRPr>
            </a:lvl1pPr>
          </a:lstStyle>
          <a:p>
            <a:r>
              <a:rPr lang="es-ES" noProof="0" dirty="0" smtClean="0"/>
              <a:t>Módulo A8 – La Norma Humanitaria Esencial (CHS) en el Manual Esfera Paquete de capacitación Esfera 2016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0" y="1057843"/>
            <a:ext cx="8889738" cy="0"/>
          </a:xfrm>
          <a:prstGeom prst="line">
            <a:avLst/>
          </a:prstGeom>
          <a:ln w="63500">
            <a:gradFill flip="none" rotWithShape="1">
              <a:gsLst>
                <a:gs pos="1000">
                  <a:schemeClr val="tx2"/>
                </a:gs>
                <a:gs pos="100000">
                  <a:srgbClr val="FFFFFF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Sphere-Project-Logo-Standard-No-Tagline-RGB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30" r="36921" b="33872"/>
          <a:stretch/>
        </p:blipFill>
        <p:spPr>
          <a:xfrm>
            <a:off x="8280138" y="162034"/>
            <a:ext cx="749300" cy="733775"/>
          </a:xfrm>
          <a:prstGeom prst="rect">
            <a:avLst/>
          </a:prstGeom>
        </p:spPr>
      </p:pic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57200" y="1340442"/>
            <a:ext cx="8229600" cy="47857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buClr>
                <a:schemeClr val="tx2"/>
              </a:buClr>
              <a:defRPr sz="2200">
                <a:solidFill>
                  <a:srgbClr val="000000"/>
                </a:solidFill>
              </a:defRPr>
            </a:lvl1pPr>
            <a:lvl2pPr>
              <a:defRPr sz="2200">
                <a:solidFill>
                  <a:srgbClr val="000000"/>
                </a:solidFill>
              </a:defRPr>
            </a:lvl2pPr>
            <a:lvl3pPr>
              <a:defRPr sz="2200">
                <a:solidFill>
                  <a:srgbClr val="000000"/>
                </a:solidFill>
              </a:defRPr>
            </a:lvl3pPr>
          </a:lstStyle>
          <a:p>
            <a:pPr lvl="0"/>
            <a:r>
              <a:rPr lang="es-ES" noProof="0" dirty="0" err="1" smtClean="0"/>
              <a:t>Click</a:t>
            </a:r>
            <a:r>
              <a:rPr lang="es-ES" noProof="0" dirty="0" smtClean="0"/>
              <a:t> to </a:t>
            </a:r>
            <a:r>
              <a:rPr lang="es-ES" noProof="0" dirty="0" err="1" smtClean="0"/>
              <a:t>edit</a:t>
            </a:r>
            <a:r>
              <a:rPr lang="es-ES" noProof="0" dirty="0" smtClean="0"/>
              <a:t> Master </a:t>
            </a:r>
            <a:r>
              <a:rPr lang="es-ES" noProof="0" dirty="0" err="1" smtClean="0"/>
              <a:t>text</a:t>
            </a:r>
            <a:r>
              <a:rPr lang="es-ES" noProof="0" dirty="0" smtClean="0"/>
              <a:t> </a:t>
            </a:r>
            <a:r>
              <a:rPr lang="es-ES" noProof="0" dirty="0" err="1" smtClean="0"/>
              <a:t>styles</a:t>
            </a:r>
            <a:endParaRPr lang="es-ES" noProof="0" dirty="0" smtClean="0"/>
          </a:p>
          <a:p>
            <a:pPr lvl="1"/>
            <a:r>
              <a:rPr lang="es-ES" noProof="0" dirty="0" err="1" smtClean="0"/>
              <a:t>Second</a:t>
            </a:r>
            <a:r>
              <a:rPr lang="es-ES" noProof="0" dirty="0" smtClean="0"/>
              <a:t> </a:t>
            </a:r>
            <a:r>
              <a:rPr lang="es-ES" noProof="0" dirty="0" err="1" smtClean="0"/>
              <a:t>level</a:t>
            </a:r>
            <a:endParaRPr lang="es-ES" noProof="0" dirty="0" smtClean="0"/>
          </a:p>
          <a:p>
            <a:pPr lvl="2"/>
            <a:r>
              <a:rPr lang="es-ES" noProof="0" dirty="0" err="1" smtClean="0"/>
              <a:t>Third</a:t>
            </a:r>
            <a:r>
              <a:rPr lang="es-ES" noProof="0" dirty="0" smtClean="0"/>
              <a:t> </a:t>
            </a:r>
            <a:r>
              <a:rPr lang="es-ES" noProof="0" dirty="0" err="1" smtClean="0"/>
              <a:t>level</a:t>
            </a:r>
            <a:endParaRPr lang="es-ES" noProof="0" dirty="0" smtClean="0"/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3350" y="5019816"/>
            <a:ext cx="1287767" cy="1287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2405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ottom-curve-fad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49029"/>
            <a:ext cx="9144000" cy="8174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0027" y="490036"/>
            <a:ext cx="7166778" cy="4630336"/>
          </a:xfrm>
        </p:spPr>
        <p:txBody>
          <a:bodyPr anchor="ctr" anchorCtr="0">
            <a:noAutofit/>
          </a:bodyPr>
          <a:lstStyle>
            <a:lvl1pPr algn="ctr">
              <a:defRPr sz="3200"/>
            </a:lvl1pPr>
          </a:lstStyle>
          <a:p>
            <a:r>
              <a:rPr lang="es-ES" noProof="0" dirty="0" err="1" smtClean="0"/>
              <a:t>Click</a:t>
            </a:r>
            <a:r>
              <a:rPr lang="es-ES" noProof="0" dirty="0" smtClean="0"/>
              <a:t> to </a:t>
            </a:r>
            <a:r>
              <a:rPr lang="es-ES" noProof="0" dirty="0" err="1" smtClean="0"/>
              <a:t>edit</a:t>
            </a:r>
            <a:r>
              <a:rPr lang="es-ES" noProof="0" dirty="0" smtClean="0"/>
              <a:t> Master </a:t>
            </a:r>
            <a:r>
              <a:rPr lang="es-ES" noProof="0" dirty="0" err="1" smtClean="0"/>
              <a:t>title</a:t>
            </a:r>
            <a:r>
              <a:rPr lang="es-ES" noProof="0" dirty="0" smtClean="0"/>
              <a:t> </a:t>
            </a:r>
            <a:r>
              <a:rPr lang="es-ES" noProof="0" dirty="0" err="1" smtClean="0"/>
              <a:t>style</a:t>
            </a:r>
            <a:endParaRPr lang="es-ES" noProof="0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380737"/>
            <a:ext cx="434340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  <a:latin typeface="Tahoma"/>
                <a:cs typeface="Tahoma"/>
              </a:defRPr>
            </a:lvl1pPr>
          </a:lstStyle>
          <a:p>
            <a:r>
              <a:rPr lang="es-ES" noProof="0" dirty="0" smtClean="0"/>
              <a:t>Módulo A8 – La Norma Humanitaria Esencial (CHS) en el Manual Esfera Paquete de capacitación Esfera 2016</a:t>
            </a:r>
          </a:p>
        </p:txBody>
      </p:sp>
      <p:pic>
        <p:nvPicPr>
          <p:cNvPr id="5" name="Picture 4" descr="Sphere-Project-Logo-Standard-No-Tagline-RGB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30" r="36921" b="33872"/>
          <a:stretch/>
        </p:blipFill>
        <p:spPr>
          <a:xfrm>
            <a:off x="8280138" y="162034"/>
            <a:ext cx="749300" cy="7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0216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Layout no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0"/>
            <a:ext cx="7629147" cy="1081760"/>
          </a:xfrm>
        </p:spPr>
        <p:txBody>
          <a:bodyPr anchor="ctr" anchorCtr="0">
            <a:noAutofit/>
          </a:bodyPr>
          <a:lstStyle>
            <a:lvl1pPr>
              <a:defRPr sz="2800"/>
            </a:lvl1pPr>
          </a:lstStyle>
          <a:p>
            <a:r>
              <a:rPr lang="es-ES" noProof="0" dirty="0" err="1" smtClean="0"/>
              <a:t>Click</a:t>
            </a:r>
            <a:r>
              <a:rPr lang="es-ES" noProof="0" dirty="0" smtClean="0"/>
              <a:t> to </a:t>
            </a:r>
            <a:r>
              <a:rPr lang="es-ES" noProof="0" dirty="0" err="1" smtClean="0"/>
              <a:t>edit</a:t>
            </a:r>
            <a:r>
              <a:rPr lang="es-ES" noProof="0" dirty="0" smtClean="0"/>
              <a:t> Master </a:t>
            </a:r>
            <a:r>
              <a:rPr lang="es-ES" noProof="0" dirty="0" err="1" smtClean="0"/>
              <a:t>title</a:t>
            </a:r>
            <a:r>
              <a:rPr lang="es-ES" noProof="0" dirty="0" smtClean="0"/>
              <a:t> </a:t>
            </a:r>
            <a:r>
              <a:rPr lang="es-ES" noProof="0" dirty="0" err="1" smtClean="0"/>
              <a:t>style</a:t>
            </a:r>
            <a:endParaRPr lang="es-ES" noProof="0" dirty="0"/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57200" y="1340442"/>
            <a:ext cx="8229600" cy="47857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>
              <a:buClr>
                <a:schemeClr val="tx2"/>
              </a:buClr>
              <a:defRPr sz="2200">
                <a:solidFill>
                  <a:srgbClr val="000000"/>
                </a:solidFill>
              </a:defRPr>
            </a:lvl1pPr>
            <a:lvl2pPr>
              <a:defRPr sz="2200">
                <a:solidFill>
                  <a:srgbClr val="000000"/>
                </a:solidFill>
              </a:defRPr>
            </a:lvl2pPr>
            <a:lvl3pPr>
              <a:defRPr sz="2200">
                <a:solidFill>
                  <a:srgbClr val="000000"/>
                </a:solidFill>
              </a:defRPr>
            </a:lvl3pPr>
          </a:lstStyle>
          <a:p>
            <a:pPr lvl="0"/>
            <a:r>
              <a:rPr lang="es-ES" noProof="0" dirty="0" err="1" smtClean="0"/>
              <a:t>Click</a:t>
            </a:r>
            <a:r>
              <a:rPr lang="es-ES" noProof="0" dirty="0" smtClean="0"/>
              <a:t> to </a:t>
            </a:r>
            <a:r>
              <a:rPr lang="es-ES" noProof="0" dirty="0" err="1" smtClean="0"/>
              <a:t>edit</a:t>
            </a:r>
            <a:r>
              <a:rPr lang="es-ES" noProof="0" dirty="0" smtClean="0"/>
              <a:t> Master </a:t>
            </a:r>
            <a:r>
              <a:rPr lang="es-ES" noProof="0" dirty="0" err="1" smtClean="0"/>
              <a:t>text</a:t>
            </a:r>
            <a:r>
              <a:rPr lang="es-ES" noProof="0" dirty="0" smtClean="0"/>
              <a:t> </a:t>
            </a:r>
            <a:r>
              <a:rPr lang="es-ES" noProof="0" dirty="0" err="1" smtClean="0"/>
              <a:t>styles</a:t>
            </a:r>
            <a:endParaRPr lang="es-ES" noProof="0" dirty="0" smtClean="0"/>
          </a:p>
          <a:p>
            <a:pPr lvl="1"/>
            <a:r>
              <a:rPr lang="es-ES" noProof="0" dirty="0" err="1" smtClean="0"/>
              <a:t>Second</a:t>
            </a:r>
            <a:r>
              <a:rPr lang="es-ES" noProof="0" dirty="0" smtClean="0"/>
              <a:t> </a:t>
            </a:r>
            <a:r>
              <a:rPr lang="es-ES" noProof="0" dirty="0" err="1" smtClean="0"/>
              <a:t>level</a:t>
            </a:r>
            <a:endParaRPr lang="es-ES" noProof="0" dirty="0" smtClean="0"/>
          </a:p>
          <a:p>
            <a:pPr lvl="2"/>
            <a:r>
              <a:rPr lang="es-ES" noProof="0" dirty="0" err="1" smtClean="0"/>
              <a:t>Third</a:t>
            </a:r>
            <a:r>
              <a:rPr lang="es-ES" noProof="0" dirty="0" smtClean="0"/>
              <a:t> </a:t>
            </a:r>
            <a:r>
              <a:rPr lang="es-ES" noProof="0" dirty="0" err="1" smtClean="0"/>
              <a:t>level</a:t>
            </a:r>
            <a:endParaRPr lang="es-ES" noProof="0" dirty="0" smtClean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0" y="1057843"/>
            <a:ext cx="8889738" cy="0"/>
          </a:xfrm>
          <a:prstGeom prst="line">
            <a:avLst/>
          </a:prstGeom>
          <a:ln w="63500">
            <a:gradFill flip="none" rotWithShape="1">
              <a:gsLst>
                <a:gs pos="1000">
                  <a:schemeClr val="tx2"/>
                </a:gs>
                <a:gs pos="100000">
                  <a:srgbClr val="FFFFFF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Sphere-Project-Logo-Standard-No-Tagline-RGB.pn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30" r="36921" b="33872"/>
          <a:stretch/>
        </p:blipFill>
        <p:spPr>
          <a:xfrm>
            <a:off x="8280138" y="162034"/>
            <a:ext cx="749300" cy="7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6773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ercis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eeting shutterstock_230281012.jpg"/>
          <p:cNvPicPr>
            <a:picLocks noChangeAspect="1"/>
          </p:cNvPicPr>
          <p:nvPr userDrawn="1"/>
        </p:nvPicPr>
        <p:blipFill>
          <a:blip r:embed="rId2" cstate="print">
            <a:alphaModFix amt="7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00687" y="3428900"/>
            <a:ext cx="3644656" cy="2882923"/>
          </a:xfrm>
          <a:prstGeom prst="rect">
            <a:avLst/>
          </a:prstGeom>
        </p:spPr>
      </p:pic>
      <p:pic>
        <p:nvPicPr>
          <p:cNvPr id="12" name="Picture 11" descr="bottom-curve-fade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49029"/>
            <a:ext cx="9144000" cy="8174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0"/>
            <a:ext cx="8229600" cy="1081760"/>
          </a:xfrm>
        </p:spPr>
        <p:txBody>
          <a:bodyPr anchor="ctr" anchorCtr="0"/>
          <a:lstStyle>
            <a:lvl1pPr>
              <a:defRPr sz="2800">
                <a:solidFill>
                  <a:schemeClr val="accent1"/>
                </a:solidFill>
              </a:defRPr>
            </a:lvl1pPr>
          </a:lstStyle>
          <a:p>
            <a:r>
              <a:rPr lang="es-ES" dirty="0" err="1" smtClean="0"/>
              <a:t>Click</a:t>
            </a:r>
            <a:r>
              <a:rPr lang="es-ES" dirty="0" smtClean="0"/>
              <a:t> to </a:t>
            </a:r>
            <a:r>
              <a:rPr lang="es-ES" dirty="0" err="1" smtClean="0"/>
              <a:t>edit</a:t>
            </a:r>
            <a:r>
              <a:rPr lang="es-ES" dirty="0" smtClean="0"/>
              <a:t> Master </a:t>
            </a:r>
            <a:r>
              <a:rPr lang="es-ES" dirty="0" err="1" smtClean="0"/>
              <a:t>title</a:t>
            </a:r>
            <a:r>
              <a:rPr lang="es-ES" dirty="0" smtClean="0"/>
              <a:t> </a:t>
            </a:r>
            <a:r>
              <a:rPr lang="es-ES" dirty="0" err="1" smtClean="0"/>
              <a:t>style</a:t>
            </a:r>
            <a:endParaRPr lang="es-ES" dirty="0"/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57200" y="1340442"/>
            <a:ext cx="8229600" cy="47857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buClr>
                <a:schemeClr val="tx2"/>
              </a:buClr>
              <a:defRPr sz="2200">
                <a:solidFill>
                  <a:schemeClr val="tx1"/>
                </a:solidFill>
              </a:defRPr>
            </a:lvl1pPr>
            <a:lvl2pPr>
              <a:buClr>
                <a:schemeClr val="bg2"/>
              </a:buClr>
              <a:defRPr sz="2200">
                <a:solidFill>
                  <a:schemeClr val="tx1"/>
                </a:solidFill>
              </a:defRPr>
            </a:lvl2pPr>
            <a:lvl3pPr>
              <a:buClr>
                <a:schemeClr val="bg2"/>
              </a:buClr>
              <a:defRPr sz="2200">
                <a:solidFill>
                  <a:schemeClr val="tx1"/>
                </a:solidFill>
              </a:defRPr>
            </a:lvl3pPr>
          </a:lstStyle>
          <a:p>
            <a:pPr lvl="0"/>
            <a:r>
              <a:rPr lang="es-ES" dirty="0" err="1" smtClean="0"/>
              <a:t>Click</a:t>
            </a:r>
            <a:r>
              <a:rPr lang="es-ES" dirty="0" smtClean="0"/>
              <a:t> to </a:t>
            </a:r>
            <a:r>
              <a:rPr lang="es-ES" dirty="0" err="1" smtClean="0"/>
              <a:t>edit</a:t>
            </a:r>
            <a:r>
              <a:rPr lang="es-ES" dirty="0" smtClean="0"/>
              <a:t> Master </a:t>
            </a:r>
            <a:r>
              <a:rPr lang="es-ES" dirty="0" err="1" smtClean="0"/>
              <a:t>text</a:t>
            </a:r>
            <a:r>
              <a:rPr lang="es-ES" dirty="0" smtClean="0"/>
              <a:t> </a:t>
            </a:r>
            <a:r>
              <a:rPr lang="es-ES" dirty="0" err="1" smtClean="0"/>
              <a:t>styles</a:t>
            </a:r>
            <a:endParaRPr lang="es-ES" dirty="0" smtClean="0"/>
          </a:p>
          <a:p>
            <a:pPr lvl="1"/>
            <a:r>
              <a:rPr lang="es-ES" dirty="0" err="1" smtClean="0"/>
              <a:t>Second</a:t>
            </a:r>
            <a:r>
              <a:rPr lang="es-ES" dirty="0" smtClean="0"/>
              <a:t> </a:t>
            </a:r>
            <a:r>
              <a:rPr lang="es-ES" dirty="0" err="1" smtClean="0"/>
              <a:t>level</a:t>
            </a:r>
            <a:endParaRPr lang="es-ES" dirty="0" smtClean="0"/>
          </a:p>
          <a:p>
            <a:pPr lvl="2"/>
            <a:r>
              <a:rPr lang="es-ES" dirty="0" err="1" smtClean="0"/>
              <a:t>Third</a:t>
            </a:r>
            <a:r>
              <a:rPr lang="es-ES" dirty="0" smtClean="0"/>
              <a:t> </a:t>
            </a:r>
            <a:r>
              <a:rPr lang="es-ES" noProof="0" dirty="0" err="1" smtClean="0"/>
              <a:t>level</a:t>
            </a:r>
            <a:endParaRPr lang="es-ES" noProof="0" dirty="0" smtClean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0" y="1057843"/>
            <a:ext cx="8889738" cy="0"/>
          </a:xfrm>
          <a:prstGeom prst="line">
            <a:avLst/>
          </a:prstGeom>
          <a:ln w="63500">
            <a:gradFill flip="none" rotWithShape="1">
              <a:gsLst>
                <a:gs pos="1000">
                  <a:schemeClr val="bg2"/>
                </a:gs>
                <a:gs pos="100000">
                  <a:srgbClr val="FFFFFF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380737"/>
            <a:ext cx="42803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  <a:latin typeface="Tahoma"/>
                <a:cs typeface="Tahoma"/>
              </a:defRPr>
            </a:lvl1pPr>
          </a:lstStyle>
          <a:p>
            <a:r>
              <a:rPr lang="es-ES" dirty="0" smtClean="0"/>
              <a:t>Módulo A8 – La Norma Humanitaria Esencial (CHS) en el Manual Esfera Paquete de capacitación Esfera 2016</a:t>
            </a:r>
          </a:p>
        </p:txBody>
      </p:sp>
      <p:pic>
        <p:nvPicPr>
          <p:cNvPr id="10" name="Picture 9" descr="Sphere-Project-Logo-Standard-No-Tagline-RGB.png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30" r="36921" b="33872"/>
          <a:stretch/>
        </p:blipFill>
        <p:spPr>
          <a:xfrm>
            <a:off x="8280138" y="162034"/>
            <a:ext cx="749300" cy="7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9351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ercise Layout no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ottom-curve-fad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049029"/>
            <a:ext cx="9144000" cy="8174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0"/>
            <a:ext cx="8229600" cy="1081760"/>
          </a:xfrm>
        </p:spPr>
        <p:txBody>
          <a:bodyPr anchor="ctr" anchorCtr="0"/>
          <a:lstStyle>
            <a:lvl1pPr>
              <a:defRPr sz="2800">
                <a:solidFill>
                  <a:schemeClr val="accent1"/>
                </a:solidFill>
              </a:defRPr>
            </a:lvl1pPr>
          </a:lstStyle>
          <a:p>
            <a:r>
              <a:rPr lang="es-ES" dirty="0" err="1" smtClean="0"/>
              <a:t>Click</a:t>
            </a:r>
            <a:r>
              <a:rPr lang="es-ES" dirty="0" smtClean="0"/>
              <a:t> to </a:t>
            </a:r>
            <a:r>
              <a:rPr lang="es-ES" dirty="0" err="1" smtClean="0"/>
              <a:t>edit</a:t>
            </a:r>
            <a:r>
              <a:rPr lang="es-ES" dirty="0" smtClean="0"/>
              <a:t> Master </a:t>
            </a:r>
            <a:r>
              <a:rPr lang="es-ES" dirty="0" err="1" smtClean="0"/>
              <a:t>title</a:t>
            </a:r>
            <a:r>
              <a:rPr lang="es-ES" dirty="0" smtClean="0"/>
              <a:t> </a:t>
            </a:r>
            <a:r>
              <a:rPr lang="es-ES" dirty="0" err="1" smtClean="0"/>
              <a:t>style</a:t>
            </a:r>
            <a:endParaRPr lang="es-ES" dirty="0"/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457200" y="1340442"/>
            <a:ext cx="8229600" cy="47857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buClr>
                <a:schemeClr val="tx2"/>
              </a:buClr>
              <a:defRPr sz="2200">
                <a:solidFill>
                  <a:schemeClr val="tx1"/>
                </a:solidFill>
              </a:defRPr>
            </a:lvl1pPr>
            <a:lvl2pPr>
              <a:buClr>
                <a:schemeClr val="bg2"/>
              </a:buClr>
              <a:defRPr sz="2200">
                <a:solidFill>
                  <a:schemeClr val="tx1"/>
                </a:solidFill>
              </a:defRPr>
            </a:lvl2pPr>
            <a:lvl3pPr>
              <a:buClr>
                <a:schemeClr val="bg2"/>
              </a:buClr>
              <a:defRPr sz="2200">
                <a:solidFill>
                  <a:schemeClr val="tx1"/>
                </a:solidFill>
              </a:defRPr>
            </a:lvl3pPr>
          </a:lstStyle>
          <a:p>
            <a:pPr lvl="0"/>
            <a:r>
              <a:rPr lang="es-ES" dirty="0" err="1" smtClean="0"/>
              <a:t>Click</a:t>
            </a:r>
            <a:r>
              <a:rPr lang="es-ES" dirty="0" smtClean="0"/>
              <a:t> to </a:t>
            </a:r>
            <a:r>
              <a:rPr lang="es-ES" dirty="0" err="1" smtClean="0"/>
              <a:t>edit</a:t>
            </a:r>
            <a:r>
              <a:rPr lang="es-ES" dirty="0" smtClean="0"/>
              <a:t> Master </a:t>
            </a:r>
            <a:r>
              <a:rPr lang="es-ES" dirty="0" err="1" smtClean="0"/>
              <a:t>text</a:t>
            </a:r>
            <a:r>
              <a:rPr lang="es-ES" dirty="0" smtClean="0"/>
              <a:t> </a:t>
            </a:r>
            <a:r>
              <a:rPr lang="es-ES" dirty="0" err="1" smtClean="0"/>
              <a:t>styles</a:t>
            </a:r>
            <a:endParaRPr lang="es-ES" dirty="0" smtClean="0"/>
          </a:p>
          <a:p>
            <a:pPr lvl="1"/>
            <a:r>
              <a:rPr lang="es-ES" dirty="0" err="1" smtClean="0"/>
              <a:t>Second</a:t>
            </a:r>
            <a:r>
              <a:rPr lang="es-ES" dirty="0" smtClean="0"/>
              <a:t> </a:t>
            </a:r>
            <a:r>
              <a:rPr lang="es-ES" dirty="0" err="1" smtClean="0"/>
              <a:t>level</a:t>
            </a:r>
            <a:endParaRPr lang="es-ES" dirty="0" smtClean="0"/>
          </a:p>
          <a:p>
            <a:pPr lvl="2"/>
            <a:r>
              <a:rPr lang="es-ES" dirty="0" err="1" smtClean="0"/>
              <a:t>Third</a:t>
            </a:r>
            <a:r>
              <a:rPr lang="es-ES" dirty="0" smtClean="0"/>
              <a:t> </a:t>
            </a:r>
            <a:r>
              <a:rPr lang="es-ES" noProof="0" dirty="0" err="1" smtClean="0"/>
              <a:t>level</a:t>
            </a:r>
            <a:endParaRPr lang="es-ES" noProof="0" dirty="0" smtClean="0"/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0" y="1057843"/>
            <a:ext cx="8889738" cy="0"/>
          </a:xfrm>
          <a:prstGeom prst="line">
            <a:avLst/>
          </a:prstGeom>
          <a:ln w="63500">
            <a:gradFill flip="none" rotWithShape="1">
              <a:gsLst>
                <a:gs pos="1000">
                  <a:schemeClr val="bg2"/>
                </a:gs>
                <a:gs pos="100000">
                  <a:srgbClr val="FFFFFF"/>
                </a:gs>
              </a:gsLst>
              <a:lin ang="0" scaled="1"/>
              <a:tileRect/>
            </a:gra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8" y="6380737"/>
            <a:ext cx="42961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  <a:latin typeface="Tahoma"/>
                <a:cs typeface="Tahoma"/>
              </a:defRPr>
            </a:lvl1pPr>
          </a:lstStyle>
          <a:p>
            <a:r>
              <a:rPr lang="es-ES" noProof="0" dirty="0" smtClean="0"/>
              <a:t>Módulo A8 – La Norma Humanitaria Esencial (CHS) en el Manual Esfera Paquete de capacitación Esfera 2016</a:t>
            </a:r>
          </a:p>
        </p:txBody>
      </p:sp>
      <p:pic>
        <p:nvPicPr>
          <p:cNvPr id="7" name="Picture 6" descr="Sphere-Project-Logo-Standard-No-Tagline-RGB.png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30" r="36921" b="33872"/>
          <a:stretch/>
        </p:blipFill>
        <p:spPr>
          <a:xfrm>
            <a:off x="8280138" y="162034"/>
            <a:ext cx="749300" cy="7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8394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25419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1" y="0"/>
            <a:ext cx="8229600" cy="1081760"/>
          </a:xfrm>
          <a:prstGeom prst="rect">
            <a:avLst/>
          </a:prstGeom>
          <a:noFill/>
        </p:spPr>
        <p:txBody>
          <a:bodyPr vert="horz" lIns="72000" tIns="36000" rIns="72000" bIns="36000" rtlCol="0" anchor="ctr" anchorCtr="0">
            <a:noAutofit/>
          </a:bodyPr>
          <a:lstStyle/>
          <a:p>
            <a:r>
              <a:rPr lang="en-GB" dirty="0" smtClean="0"/>
              <a:t>Click to edit </a:t>
            </a:r>
            <a:r>
              <a:rPr lang="en-GB" noProof="0" dirty="0" smtClean="0"/>
              <a:t>Master</a:t>
            </a:r>
            <a:r>
              <a:rPr lang="en-GB" dirty="0" smtClean="0"/>
              <a:t>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52200"/>
            <a:ext cx="8229600" cy="47857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GB" dirty="0" smtClean="0"/>
              <a:t>Click to edit Master text s</a:t>
            </a:r>
            <a:r>
              <a:rPr lang="en-GB" noProof="0" dirty="0" err="1" smtClean="0"/>
              <a:t>tyles</a:t>
            </a:r>
            <a:endParaRPr lang="en-GB" noProof="0" dirty="0" smtClean="0"/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329599"/>
            <a:ext cx="630224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rgbClr val="004386"/>
                </a:solidFill>
                <a:latin typeface="Tahoma"/>
                <a:cs typeface="Tahoma"/>
              </a:defRPr>
            </a:lvl1pPr>
          </a:lstStyle>
          <a:p>
            <a:r>
              <a:rPr lang="es-ES" smtClean="0"/>
              <a:t>Módulo A8 – La Norma Humanitaria Esencial (CHS) en el Manual Esfera Paquete de capacitación Esfera 2016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775481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7" r:id="rId3"/>
    <p:sldLayoutId id="2147483656" r:id="rId4"/>
    <p:sldLayoutId id="2147483654" r:id="rId5"/>
    <p:sldLayoutId id="2147483653" r:id="rId6"/>
    <p:sldLayoutId id="2147483651" r:id="rId7"/>
    <p:sldLayoutId id="2147483652" r:id="rId8"/>
    <p:sldLayoutId id="2147483655" r:id="rId9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2"/>
          </a:solidFill>
          <a:latin typeface="Tahoma"/>
          <a:ea typeface="+mj-ea"/>
          <a:cs typeface="Tahoma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Clr>
          <a:schemeClr val="tx2"/>
        </a:buClr>
        <a:buFontTx/>
        <a:buNone/>
        <a:defRPr sz="2200" kern="1200">
          <a:solidFill>
            <a:srgbClr val="004386"/>
          </a:solidFill>
          <a:latin typeface="Tahoma"/>
          <a:ea typeface="+mn-ea"/>
          <a:cs typeface="Tahoma"/>
        </a:defRPr>
      </a:lvl1pPr>
      <a:lvl2pPr marL="541338" indent="-365125" algn="l" defTabSz="457200" rtl="0" eaLnBrk="1" latinLnBrk="0" hangingPunct="1">
        <a:spcBef>
          <a:spcPts val="1000"/>
        </a:spcBef>
        <a:buClr>
          <a:schemeClr val="tx2"/>
        </a:buClr>
        <a:buFont typeface="Arial"/>
        <a:buChar char="•"/>
        <a:defRPr sz="2200" kern="1200">
          <a:solidFill>
            <a:srgbClr val="004386"/>
          </a:solidFill>
          <a:latin typeface="Tahoma"/>
          <a:ea typeface="+mn-ea"/>
          <a:cs typeface="Tahoma"/>
        </a:defRPr>
      </a:lvl2pPr>
      <a:lvl3pPr marL="1082675" indent="-365125" algn="l" defTabSz="457200" rtl="0" eaLnBrk="1" latinLnBrk="0" hangingPunct="1">
        <a:spcBef>
          <a:spcPts val="1000"/>
        </a:spcBef>
        <a:buClr>
          <a:schemeClr val="tx2"/>
        </a:buClr>
        <a:buFont typeface="Lucida Grande"/>
        <a:buChar char="-"/>
        <a:defRPr sz="2200" kern="1200">
          <a:solidFill>
            <a:srgbClr val="004386"/>
          </a:solidFill>
          <a:latin typeface="Tahoma"/>
          <a:ea typeface="+mn-ea"/>
          <a:cs typeface="Tahom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400" kern="1200">
          <a:solidFill>
            <a:schemeClr val="tx1"/>
          </a:solidFill>
          <a:latin typeface="Lucida Sans Regular"/>
          <a:ea typeface="+mn-ea"/>
          <a:cs typeface="Lucida Sans Regular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400" kern="1200">
          <a:solidFill>
            <a:schemeClr val="tx1"/>
          </a:solidFill>
          <a:latin typeface="Lucida Sans Regular"/>
          <a:ea typeface="+mn-ea"/>
          <a:cs typeface="Lucida Sans Regular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mp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mp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mp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phereproject.org/es" TargetMode="External"/><Relationship Id="rId2" Type="http://schemas.openxmlformats.org/officeDocument/2006/relationships/hyperlink" Target="http://www.corehumanitarianstandard.org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hsalliance.org/news-events/news/training-manual" TargetMode="External"/><Relationship Id="rId5" Type="http://schemas.openxmlformats.org/officeDocument/2006/relationships/hyperlink" Target="http://chsalliance.org/verification" TargetMode="External"/><Relationship Id="rId4" Type="http://schemas.openxmlformats.org/officeDocument/2006/relationships/hyperlink" Target="http://chsalliance.org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m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57854" y="6104352"/>
            <a:ext cx="53776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>
                <a:solidFill>
                  <a:schemeClr val="bg1"/>
                </a:solidFill>
                <a:latin typeface="Tahoma"/>
                <a:cs typeface="Tahoma"/>
              </a:rPr>
              <a:t>Módulo </a:t>
            </a:r>
            <a:r>
              <a:rPr lang="es-ES" sz="1600" dirty="0" smtClean="0">
                <a:solidFill>
                  <a:schemeClr val="bg1"/>
                </a:solidFill>
                <a:latin typeface="Tahoma"/>
                <a:cs typeface="Tahoma"/>
              </a:rPr>
              <a:t>A8 </a:t>
            </a:r>
            <a:r>
              <a:rPr lang="es-ES" sz="1600" dirty="0">
                <a:solidFill>
                  <a:schemeClr val="bg1"/>
                </a:solidFill>
                <a:latin typeface="Tahoma"/>
                <a:cs typeface="Tahoma"/>
              </a:rPr>
              <a:t>– Paquete de capacitación Esfera </a:t>
            </a:r>
            <a:r>
              <a:rPr lang="es-ES" sz="1600" dirty="0" smtClean="0">
                <a:solidFill>
                  <a:schemeClr val="bg1"/>
                </a:solidFill>
                <a:latin typeface="Tahoma"/>
                <a:cs typeface="Tahoma"/>
              </a:rPr>
              <a:t>2015</a:t>
            </a:r>
            <a:endParaRPr lang="en-GB" sz="1600" dirty="0">
              <a:solidFill>
                <a:schemeClr val="bg1"/>
              </a:solidFill>
              <a:latin typeface="Tahoma"/>
              <a:cs typeface="Tahoma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057009" y="4052922"/>
            <a:ext cx="7029983" cy="1180338"/>
          </a:xfrm>
          <a:prstGeom prst="rect">
            <a:avLst/>
          </a:prstGeom>
          <a:noFill/>
        </p:spPr>
        <p:txBody>
          <a:bodyPr anchor="t" anchorCtr="0">
            <a:noAutofit/>
          </a:bodyPr>
          <a:lstStyle>
            <a:lvl1pPr algn="ctr" defTabSz="4572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 baseline="0">
                <a:solidFill>
                  <a:schemeClr val="bg2"/>
                </a:solidFill>
                <a:latin typeface="+mj-lt"/>
                <a:ea typeface="+mj-ea"/>
                <a:cs typeface="Lucida Sans Regular"/>
              </a:defRPr>
            </a:lvl1pPr>
          </a:lstStyle>
          <a:p>
            <a:pPr>
              <a:lnSpc>
                <a:spcPct val="100000"/>
              </a:lnSpc>
            </a:pPr>
            <a:r>
              <a:rPr lang="es-ES" sz="2400" b="0" i="1">
                <a:solidFill>
                  <a:schemeClr val="accent1"/>
                </a:solidFill>
                <a:latin typeface="Tahoma"/>
                <a:cs typeface="Tahoma"/>
              </a:rPr>
              <a:t>¿Qué es la CHS y cómo puede mejorar la calidad y la rendición de cuentas al usarse conjuntamente con otros capítulos del Manual Esfera?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17254" y="2388016"/>
            <a:ext cx="6111628" cy="9031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s-ES" sz="2800" b="1">
                <a:solidFill>
                  <a:schemeClr val="tx2"/>
                </a:solidFill>
                <a:latin typeface="Tahoma"/>
                <a:cs typeface="Tahoma"/>
              </a:rPr>
              <a:t>La Norma Humanitaria Esencial (CHS) en el Manual Esfera</a:t>
            </a:r>
          </a:p>
        </p:txBody>
      </p:sp>
      <p:pic>
        <p:nvPicPr>
          <p:cNvPr id="8" name="Picture 7" descr="Spanish-Sphere-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0448" y="498334"/>
            <a:ext cx="2940100" cy="1198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902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La Norma Humanitaria </a:t>
            </a:r>
            <a:r>
              <a:rPr lang="es-ES" smtClean="0"/>
              <a:t>Esencial</a:t>
            </a:r>
            <a:endParaRPr lang="es-ES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/>
              <a:t>5. Las comunidades y personas afectadas por crisis humanitarias </a:t>
            </a:r>
            <a:r>
              <a:rPr lang="es-ES" smtClean="0"/>
              <a:t>tienen acceso </a:t>
            </a:r>
            <a:r>
              <a:rPr lang="es-ES"/>
              <a:t>a mecanismos seguros y ágiles para gestionar las quejas.</a:t>
            </a:r>
            <a:endParaRPr lang="es-E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" dirty="0" smtClean="0"/>
              <a:t>Módulo A8 – La Norma Humanitaria Esencial (CHS) en el Manual Esfera Paquete de capacitación Esfera 2015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3620448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La Norma Humanitaria </a:t>
            </a:r>
            <a:r>
              <a:rPr lang="es-ES" smtClean="0"/>
              <a:t>Esencial</a:t>
            </a:r>
            <a:endParaRPr lang="es-ES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/>
              <a:t>6. Las comunidades y personas afectadas por crisis humanitarias </a:t>
            </a:r>
            <a:r>
              <a:rPr lang="es-ES" smtClean="0"/>
              <a:t>reciben una </a:t>
            </a:r>
            <a:r>
              <a:rPr lang="es-ES"/>
              <a:t>ayuda coordinada y complementaria.</a:t>
            </a:r>
            <a:endParaRPr lang="es-E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" dirty="0" smtClean="0"/>
              <a:t>Módulo A8 – La Norma Humanitaria Esencial (CHS) en el Manual Esfera Paquete de capacitación Esfera 2015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4053877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La Norma Humanitaria </a:t>
            </a:r>
            <a:r>
              <a:rPr lang="es-ES" smtClean="0"/>
              <a:t>Esencial</a:t>
            </a:r>
            <a:endParaRPr lang="es-ES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/>
              <a:t>7. Las comunidades y personas afectadas por crisis humanitarias </a:t>
            </a:r>
            <a:r>
              <a:rPr lang="es-ES" smtClean="0"/>
              <a:t>pueden esperar </a:t>
            </a:r>
            <a:r>
              <a:rPr lang="es-ES"/>
              <a:t>que se les brinde una mejor asistencia, ya que las organizaciones aprenden de la experiencia y la reflexión.</a:t>
            </a:r>
            <a:endParaRPr lang="es-E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" dirty="0" smtClean="0"/>
              <a:t>Módulo A8 – La Norma Humanitaria Esencial (CHS) en el Manual Esfera Paquete de capacitación Esfera 2015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891044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La Norma Humanitaria </a:t>
            </a:r>
            <a:r>
              <a:rPr lang="es-ES" smtClean="0"/>
              <a:t>Esencial</a:t>
            </a:r>
            <a:endParaRPr lang="es-ES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/>
              <a:t>8. Las comunidades y personas afectadas por crisis humanitarias reciben la ayuda que necesitan por parte del personal y voluntarios competentes gestionados de forma adecuada.</a:t>
            </a:r>
            <a:endParaRPr lang="es-E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" dirty="0" smtClean="0"/>
              <a:t>Módulo A8 – La Norma Humanitaria Esencial (CHS) en el Manual Esfera Paquete de capacitación Esfera 2015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987981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La Norma Humanitaria </a:t>
            </a:r>
            <a:r>
              <a:rPr lang="es-ES" smtClean="0"/>
              <a:t>Esencial</a:t>
            </a:r>
            <a:endParaRPr lang="es-ES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/>
              <a:t>9. Las comunidades y personas afectadas por crisis humanitarias </a:t>
            </a:r>
            <a:r>
              <a:rPr lang="es-ES" smtClean="0"/>
              <a:t>pueden esperar </a:t>
            </a:r>
            <a:r>
              <a:rPr lang="es-ES"/>
              <a:t>que las organizaciones que les prestan asistencia gestionen los recursos de forma efectiva, eficaz y ética.</a:t>
            </a:r>
            <a:endParaRPr lang="es-E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" dirty="0" smtClean="0"/>
              <a:t>Módulo A8 – La Norma Humanitaria Esencial (CHS) en el Manual Esfera Paquete de capacitación Esfera 2015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405665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Las Normas esenciales de Esfera: </a:t>
            </a:r>
            <a:br>
              <a:rPr lang="es-ES"/>
            </a:br>
            <a:r>
              <a:rPr lang="es-ES"/>
              <a:t>comparativa</a:t>
            </a:r>
            <a:endParaRPr lang="es-ES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" dirty="0" smtClean="0"/>
              <a:t>Módulo A8 – La Norma Humanitaria Esencial (CHS) en el Manual Esfera Paquete de capacitación Esfera 2015</a:t>
            </a:r>
            <a:endParaRPr lang="en-GB" dirty="0" smtClean="0"/>
          </a:p>
        </p:txBody>
      </p:sp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784" y="1466896"/>
            <a:ext cx="7660433" cy="4163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648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Elementos de la CHS</a:t>
            </a:r>
            <a:endParaRPr lang="es-ES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" dirty="0" smtClean="0"/>
              <a:t>Módulo A8 – La Norma Humanitaria Esencial (CHS) en el Manual Esfera Paquete de capacitación Esfera 2015</a:t>
            </a:r>
            <a:endParaRPr lang="en-GB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1" y="1340442"/>
            <a:ext cx="5728996" cy="4785722"/>
          </a:xfrm>
        </p:spPr>
        <p:txBody>
          <a:bodyPr/>
          <a:lstStyle/>
          <a:p>
            <a:pPr marL="324000" lvl="1" indent="-324000">
              <a:spcBef>
                <a:spcPts val="1600"/>
              </a:spcBef>
            </a:pPr>
            <a:r>
              <a:rPr lang="es-ES" dirty="0"/>
              <a:t>Compromiso y criterios de calidad 1-9</a:t>
            </a:r>
          </a:p>
          <a:p>
            <a:pPr marL="324000" lvl="1" indent="-324000">
              <a:spcBef>
                <a:spcPts val="1600"/>
              </a:spcBef>
            </a:pPr>
            <a:r>
              <a:rPr lang="es-ES" dirty="0"/>
              <a:t>¿Por qué es importante este compromiso? </a:t>
            </a:r>
          </a:p>
          <a:p>
            <a:pPr marL="324000" lvl="1" indent="-324000">
              <a:spcBef>
                <a:spcPts val="1600"/>
              </a:spcBef>
            </a:pPr>
            <a:r>
              <a:rPr lang="es-ES" dirty="0"/>
              <a:t>Indicadores de desempeño</a:t>
            </a:r>
          </a:p>
          <a:p>
            <a:pPr marL="324000" lvl="1" indent="-324000">
              <a:spcBef>
                <a:spcPts val="1600"/>
              </a:spcBef>
            </a:pPr>
            <a:r>
              <a:rPr lang="es-ES" dirty="0"/>
              <a:t>Preguntas </a:t>
            </a:r>
            <a:r>
              <a:rPr lang="es-ES" dirty="0" smtClean="0"/>
              <a:t>de orientación para el monitoreo de las </a:t>
            </a:r>
            <a:r>
              <a:rPr lang="es-ES" dirty="0"/>
              <a:t>acciones clave y las responsabilidades </a:t>
            </a:r>
            <a:r>
              <a:rPr lang="es-ES" dirty="0" smtClean="0"/>
              <a:t>de la organización</a:t>
            </a:r>
            <a:endParaRPr lang="es-ES" dirty="0"/>
          </a:p>
          <a:p>
            <a:pPr marL="324000" lvl="1" indent="-324000">
              <a:spcBef>
                <a:spcPts val="1600"/>
              </a:spcBef>
            </a:pPr>
            <a:r>
              <a:rPr lang="es-ES" dirty="0"/>
              <a:t>Acciones clave + notas de orientación</a:t>
            </a:r>
          </a:p>
          <a:p>
            <a:pPr marL="324000" lvl="1" indent="-324000">
              <a:spcBef>
                <a:spcPts val="1600"/>
              </a:spcBef>
            </a:pPr>
            <a:r>
              <a:rPr lang="es-ES" dirty="0"/>
              <a:t>Responsabilidades </a:t>
            </a:r>
            <a:r>
              <a:rPr lang="es-ES" dirty="0" smtClean="0"/>
              <a:t>de la organización</a:t>
            </a:r>
            <a:endParaRPr lang="es-ES" dirty="0"/>
          </a:p>
          <a:p>
            <a:pPr marL="324000" lvl="1" indent="-324000">
              <a:spcBef>
                <a:spcPts val="1600"/>
              </a:spcBef>
            </a:pPr>
            <a:r>
              <a:rPr lang="es-ES" dirty="0"/>
              <a:t>Enlaces a orientación adicional</a:t>
            </a:r>
          </a:p>
        </p:txBody>
      </p:sp>
    </p:spTree>
    <p:extLst>
      <p:ext uri="{BB962C8B-B14F-4D97-AF65-F5344CB8AC3E}">
        <p14:creationId xmlns:p14="http://schemas.microsoft.com/office/powerpoint/2010/main" val="1560066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" dirty="0" smtClean="0"/>
              <a:t>Módulo A8 – La Norma Humanitaria Esencial (CHS) en el Manual Esfera Paquete de capacitación Esfera 2015</a:t>
            </a:r>
            <a:endParaRPr lang="en-GB" dirty="0" smtClean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172201" y="1340442"/>
            <a:ext cx="2819400" cy="47857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sz="2200" kern="1200">
                <a:solidFill>
                  <a:srgbClr val="000000"/>
                </a:solidFill>
                <a:latin typeface="Tahoma"/>
                <a:ea typeface="+mn-ea"/>
                <a:cs typeface="Tahoma"/>
              </a:defRPr>
            </a:lvl1pPr>
            <a:lvl2pPr marL="541338" indent="-365125" algn="l" defTabSz="457200" rtl="0" eaLnBrk="1" latinLnBrk="0" hangingPunct="1">
              <a:spcBef>
                <a:spcPts val="1000"/>
              </a:spcBef>
              <a:buClr>
                <a:schemeClr val="tx2"/>
              </a:buClr>
              <a:buFont typeface="Arial"/>
              <a:buChar char="•"/>
              <a:defRPr sz="2200" kern="1200">
                <a:solidFill>
                  <a:srgbClr val="000000"/>
                </a:solidFill>
                <a:latin typeface="Tahoma"/>
                <a:ea typeface="+mn-ea"/>
                <a:cs typeface="Tahoma"/>
              </a:defRPr>
            </a:lvl2pPr>
            <a:lvl3pPr marL="1082675" indent="-365125" algn="l" defTabSz="457200" rtl="0" eaLnBrk="1" latinLnBrk="0" hangingPunct="1">
              <a:spcBef>
                <a:spcPts val="1000"/>
              </a:spcBef>
              <a:buClr>
                <a:schemeClr val="tx2"/>
              </a:buClr>
              <a:buFont typeface="Lucida Grande"/>
              <a:buChar char="-"/>
              <a:defRPr sz="2200" kern="1200">
                <a:solidFill>
                  <a:srgbClr val="000000"/>
                </a:solidFill>
                <a:latin typeface="Tahoma"/>
                <a:ea typeface="+mn-ea"/>
                <a:cs typeface="Tahom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Lucida Sans Regular"/>
                <a:ea typeface="+mn-ea"/>
                <a:cs typeface="Lucida Sans Regular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400" kern="1200">
                <a:solidFill>
                  <a:schemeClr val="tx1"/>
                </a:solidFill>
                <a:latin typeface="Lucida Sans Regular"/>
                <a:ea typeface="+mn-ea"/>
                <a:cs typeface="Lucida Sans Regular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Bef>
                <a:spcPts val="800"/>
              </a:spcBef>
            </a:pPr>
            <a:r>
              <a:rPr lang="es-ES" sz="1600" b="1">
                <a:solidFill>
                  <a:schemeClr val="accent1"/>
                </a:solidFill>
              </a:rPr>
              <a:t>Declaración de qué pueden esperar las comunidades</a:t>
            </a:r>
            <a:endParaRPr lang="en-GB" sz="1600" b="1">
              <a:solidFill>
                <a:schemeClr val="accent1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876300" y="1752600"/>
            <a:ext cx="1552575" cy="0"/>
          </a:xfrm>
          <a:prstGeom prst="line">
            <a:avLst/>
          </a:prstGeom>
          <a:ln w="25400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57201" y="0"/>
            <a:ext cx="7679604" cy="1081760"/>
          </a:xfrm>
        </p:spPr>
        <p:txBody>
          <a:bodyPr/>
          <a:lstStyle/>
          <a:p>
            <a:r>
              <a:rPr lang="es-ES"/>
              <a:t>Elementos de la CHS</a:t>
            </a:r>
            <a:endParaRPr lang="es-ES" noProof="0" dirty="0"/>
          </a:p>
        </p:txBody>
      </p:sp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457201" y="1340442"/>
            <a:ext cx="5728996" cy="4785722"/>
          </a:xfrm>
        </p:spPr>
        <p:txBody>
          <a:bodyPr/>
          <a:lstStyle/>
          <a:p>
            <a:pPr marL="324000" lvl="1" indent="-324000">
              <a:spcBef>
                <a:spcPts val="1600"/>
              </a:spcBef>
            </a:pPr>
            <a:r>
              <a:rPr lang="es-ES" dirty="0"/>
              <a:t>Compromiso y criterios de calidad 1-9</a:t>
            </a:r>
          </a:p>
          <a:p>
            <a:pPr marL="324000" lvl="1" indent="-324000">
              <a:spcBef>
                <a:spcPts val="1600"/>
              </a:spcBef>
            </a:pPr>
            <a:r>
              <a:rPr lang="es-ES" dirty="0"/>
              <a:t>¿Por qué es importante este compromiso? </a:t>
            </a:r>
          </a:p>
          <a:p>
            <a:pPr marL="324000" lvl="1" indent="-324000">
              <a:spcBef>
                <a:spcPts val="1600"/>
              </a:spcBef>
            </a:pPr>
            <a:r>
              <a:rPr lang="es-ES" dirty="0"/>
              <a:t>Indicadores de desempeño</a:t>
            </a:r>
          </a:p>
          <a:p>
            <a:pPr marL="324000" lvl="1" indent="-324000">
              <a:spcBef>
                <a:spcPts val="1600"/>
              </a:spcBef>
            </a:pPr>
            <a:r>
              <a:rPr lang="es-ES" dirty="0"/>
              <a:t>Preguntas de orientación para el monitoreo de las acciones clave y las responsabilidades de la organización</a:t>
            </a:r>
          </a:p>
          <a:p>
            <a:pPr marL="324000" lvl="1" indent="-324000">
              <a:spcBef>
                <a:spcPts val="1600"/>
              </a:spcBef>
            </a:pPr>
            <a:r>
              <a:rPr lang="es-ES" dirty="0" smtClean="0"/>
              <a:t>Acciones </a:t>
            </a:r>
            <a:r>
              <a:rPr lang="es-ES" dirty="0"/>
              <a:t>clave + notas de orientación</a:t>
            </a:r>
          </a:p>
          <a:p>
            <a:pPr marL="324000" lvl="1" indent="-324000">
              <a:spcBef>
                <a:spcPts val="1600"/>
              </a:spcBef>
            </a:pPr>
            <a:r>
              <a:rPr lang="es-ES" dirty="0"/>
              <a:t>Responsabilidades </a:t>
            </a:r>
            <a:r>
              <a:rPr lang="es-ES" dirty="0" smtClean="0"/>
              <a:t>de la organización</a:t>
            </a:r>
            <a:endParaRPr lang="es-ES" dirty="0"/>
          </a:p>
          <a:p>
            <a:pPr marL="324000" lvl="1" indent="-324000">
              <a:spcBef>
                <a:spcPts val="1600"/>
              </a:spcBef>
            </a:pPr>
            <a:r>
              <a:rPr lang="es-ES" dirty="0"/>
              <a:t>Enlaces a orientación adicional</a:t>
            </a:r>
          </a:p>
        </p:txBody>
      </p:sp>
    </p:spTree>
    <p:extLst>
      <p:ext uri="{BB962C8B-B14F-4D97-AF65-F5344CB8AC3E}">
        <p14:creationId xmlns:p14="http://schemas.microsoft.com/office/powerpoint/2010/main" val="3339282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457201" y="1340442"/>
            <a:ext cx="5728996" cy="4785722"/>
          </a:xfrm>
        </p:spPr>
        <p:txBody>
          <a:bodyPr/>
          <a:lstStyle/>
          <a:p>
            <a:pPr marL="324000" lvl="1" indent="-324000">
              <a:spcBef>
                <a:spcPts val="1600"/>
              </a:spcBef>
            </a:pPr>
            <a:r>
              <a:rPr lang="es-ES" dirty="0"/>
              <a:t>Compromiso y criterios de calidad 1-9</a:t>
            </a:r>
          </a:p>
          <a:p>
            <a:pPr marL="324000" lvl="1" indent="-324000">
              <a:spcBef>
                <a:spcPts val="1600"/>
              </a:spcBef>
            </a:pPr>
            <a:r>
              <a:rPr lang="es-ES" dirty="0"/>
              <a:t>¿Por qué es importante este compromiso? </a:t>
            </a:r>
          </a:p>
          <a:p>
            <a:pPr marL="324000" lvl="1" indent="-324000">
              <a:spcBef>
                <a:spcPts val="1600"/>
              </a:spcBef>
            </a:pPr>
            <a:r>
              <a:rPr lang="es-ES" dirty="0"/>
              <a:t>Indicadores de desempeño</a:t>
            </a:r>
          </a:p>
          <a:p>
            <a:pPr marL="324000" lvl="1" indent="-324000">
              <a:spcBef>
                <a:spcPts val="1600"/>
              </a:spcBef>
            </a:pPr>
            <a:r>
              <a:rPr lang="es-ES" dirty="0" smtClean="0"/>
              <a:t>Preguntas </a:t>
            </a:r>
            <a:r>
              <a:rPr lang="es-ES" dirty="0"/>
              <a:t>de orientación para el monitoreo de las acciones clave y las responsabilidades de la organización</a:t>
            </a:r>
          </a:p>
          <a:p>
            <a:pPr marL="324000" lvl="1" indent="-324000">
              <a:spcBef>
                <a:spcPts val="1600"/>
              </a:spcBef>
            </a:pPr>
            <a:r>
              <a:rPr lang="es-ES" dirty="0" smtClean="0"/>
              <a:t>Acciones </a:t>
            </a:r>
            <a:r>
              <a:rPr lang="es-ES" dirty="0"/>
              <a:t>clave + notas de orientación</a:t>
            </a:r>
          </a:p>
          <a:p>
            <a:pPr marL="324000" lvl="1" indent="-324000">
              <a:spcBef>
                <a:spcPts val="1600"/>
              </a:spcBef>
            </a:pPr>
            <a:r>
              <a:rPr lang="es-ES" dirty="0"/>
              <a:t>Responsabilidades de la organización Enlaces a orientación adicional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" dirty="0" smtClean="0"/>
              <a:t>Módulo A8 – La Norma Humanitaria Esencial (CHS) en el Manual Esfera Paquete de capacitación Esfera 2015</a:t>
            </a:r>
            <a:endParaRPr lang="en-GB" dirty="0" smtClean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172201" y="1340442"/>
            <a:ext cx="2819400" cy="47857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sz="2200" kern="1200">
                <a:solidFill>
                  <a:srgbClr val="000000"/>
                </a:solidFill>
                <a:latin typeface="Tahoma"/>
                <a:ea typeface="+mn-ea"/>
                <a:cs typeface="Tahoma"/>
              </a:defRPr>
            </a:lvl1pPr>
            <a:lvl2pPr marL="541338" indent="-365125" algn="l" defTabSz="457200" rtl="0" eaLnBrk="1" latinLnBrk="0" hangingPunct="1">
              <a:spcBef>
                <a:spcPts val="1000"/>
              </a:spcBef>
              <a:buClr>
                <a:schemeClr val="tx2"/>
              </a:buClr>
              <a:buFont typeface="Arial"/>
              <a:buChar char="•"/>
              <a:defRPr sz="2200" kern="1200">
                <a:solidFill>
                  <a:srgbClr val="000000"/>
                </a:solidFill>
                <a:latin typeface="Tahoma"/>
                <a:ea typeface="+mn-ea"/>
                <a:cs typeface="Tahoma"/>
              </a:defRPr>
            </a:lvl2pPr>
            <a:lvl3pPr marL="1082675" indent="-365125" algn="l" defTabSz="457200" rtl="0" eaLnBrk="1" latinLnBrk="0" hangingPunct="1">
              <a:spcBef>
                <a:spcPts val="1000"/>
              </a:spcBef>
              <a:buClr>
                <a:schemeClr val="tx2"/>
              </a:buClr>
              <a:buFont typeface="Lucida Grande"/>
              <a:buChar char="-"/>
              <a:defRPr sz="2200" kern="1200">
                <a:solidFill>
                  <a:srgbClr val="000000"/>
                </a:solidFill>
                <a:latin typeface="Tahoma"/>
                <a:ea typeface="+mn-ea"/>
                <a:cs typeface="Tahom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Lucida Sans Regular"/>
                <a:ea typeface="+mn-ea"/>
                <a:cs typeface="Lucida Sans Regular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400" kern="1200">
                <a:solidFill>
                  <a:schemeClr val="tx1"/>
                </a:solidFill>
                <a:latin typeface="Lucida Sans Regular"/>
                <a:ea typeface="+mn-ea"/>
                <a:cs typeface="Lucida Sans Regular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Bef>
                <a:spcPts val="800"/>
              </a:spcBef>
            </a:pPr>
            <a:r>
              <a:rPr lang="es-ES" sz="1600" b="1">
                <a:solidFill>
                  <a:schemeClr val="accent1"/>
                </a:solidFill>
              </a:rPr>
              <a:t>Cómo deben trabajar los organismos a fin de cumplir con el compromiso</a:t>
            </a:r>
            <a:endParaRPr lang="en-GB" sz="1600" b="1">
              <a:solidFill>
                <a:schemeClr val="accent1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2781300" y="1752600"/>
            <a:ext cx="2742422" cy="0"/>
          </a:xfrm>
          <a:prstGeom prst="line">
            <a:avLst/>
          </a:prstGeom>
          <a:ln w="25400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57201" y="0"/>
            <a:ext cx="7679604" cy="1081760"/>
          </a:xfrm>
        </p:spPr>
        <p:txBody>
          <a:bodyPr/>
          <a:lstStyle/>
          <a:p>
            <a:r>
              <a:rPr lang="es-ES"/>
              <a:t>Elementos de la CHS</a:t>
            </a:r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3215552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457201" y="1340442"/>
            <a:ext cx="5728996" cy="4785722"/>
          </a:xfrm>
        </p:spPr>
        <p:txBody>
          <a:bodyPr/>
          <a:lstStyle/>
          <a:p>
            <a:pPr marL="324000" lvl="1" indent="-324000">
              <a:spcBef>
                <a:spcPts val="1600"/>
              </a:spcBef>
            </a:pPr>
            <a:r>
              <a:rPr lang="es-ES" dirty="0"/>
              <a:t>Compromiso y criterios de calidad 1-9</a:t>
            </a:r>
          </a:p>
          <a:p>
            <a:pPr marL="324000" lvl="1" indent="-324000">
              <a:spcBef>
                <a:spcPts val="1600"/>
              </a:spcBef>
            </a:pPr>
            <a:r>
              <a:rPr lang="es-ES" dirty="0"/>
              <a:t>¿Por qué es importante este compromiso? </a:t>
            </a:r>
          </a:p>
          <a:p>
            <a:pPr marL="324000" lvl="1" indent="-324000">
              <a:spcBef>
                <a:spcPts val="1600"/>
              </a:spcBef>
            </a:pPr>
            <a:r>
              <a:rPr lang="es-ES" dirty="0"/>
              <a:t>Indicadores de </a:t>
            </a:r>
            <a:r>
              <a:rPr lang="es-ES" dirty="0" smtClean="0"/>
              <a:t>cometido</a:t>
            </a:r>
            <a:endParaRPr lang="es-ES" dirty="0"/>
          </a:p>
          <a:p>
            <a:pPr marL="324000" lvl="1" indent="-324000">
              <a:spcBef>
                <a:spcPts val="1600"/>
              </a:spcBef>
            </a:pPr>
            <a:r>
              <a:rPr lang="es-ES" dirty="0"/>
              <a:t>Preguntas orientadoras para seguir la acciones clave y las responsabilidades organizativas</a:t>
            </a:r>
          </a:p>
          <a:p>
            <a:pPr marL="324000" lvl="1" indent="-324000">
              <a:spcBef>
                <a:spcPts val="1600"/>
              </a:spcBef>
            </a:pPr>
            <a:r>
              <a:rPr lang="es-ES" dirty="0"/>
              <a:t>Acciones clave + notas de orientación</a:t>
            </a:r>
          </a:p>
          <a:p>
            <a:pPr marL="324000" lvl="1" indent="-324000">
              <a:spcBef>
                <a:spcPts val="1600"/>
              </a:spcBef>
            </a:pPr>
            <a:r>
              <a:rPr lang="es-ES" dirty="0"/>
              <a:t>Responsabilidades </a:t>
            </a:r>
            <a:r>
              <a:rPr lang="es-ES" dirty="0" smtClean="0"/>
              <a:t>de </a:t>
            </a:r>
            <a:r>
              <a:rPr lang="es-ES" dirty="0"/>
              <a:t>la organización</a:t>
            </a:r>
            <a:endParaRPr lang="es-ES" dirty="0" smtClean="0"/>
          </a:p>
          <a:p>
            <a:pPr marL="324000" lvl="1" indent="-324000">
              <a:spcBef>
                <a:spcPts val="1600"/>
              </a:spcBef>
            </a:pPr>
            <a:r>
              <a:rPr lang="es-ES" dirty="0" smtClean="0"/>
              <a:t>Enlaces a orientación adicional</a:t>
            </a:r>
            <a:endParaRPr lang="es-E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" dirty="0" smtClean="0"/>
              <a:t>Módulo A8 – La Norma Humanitaria Esencial (CHS) en el Manual Esfera Paquete de capacitación Esfera 2015</a:t>
            </a:r>
            <a:endParaRPr lang="en-GB" dirty="0" smtClean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172201" y="1688840"/>
            <a:ext cx="2819400" cy="44373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sz="2200" kern="1200">
                <a:solidFill>
                  <a:srgbClr val="000000"/>
                </a:solidFill>
                <a:latin typeface="Tahoma"/>
                <a:ea typeface="+mn-ea"/>
                <a:cs typeface="Tahoma"/>
              </a:defRPr>
            </a:lvl1pPr>
            <a:lvl2pPr marL="541338" indent="-365125" algn="l" defTabSz="457200" rtl="0" eaLnBrk="1" latinLnBrk="0" hangingPunct="1">
              <a:spcBef>
                <a:spcPts val="1000"/>
              </a:spcBef>
              <a:buClr>
                <a:schemeClr val="tx2"/>
              </a:buClr>
              <a:buFont typeface="Arial"/>
              <a:buChar char="•"/>
              <a:defRPr sz="2200" kern="1200">
                <a:solidFill>
                  <a:srgbClr val="000000"/>
                </a:solidFill>
                <a:latin typeface="Tahoma"/>
                <a:ea typeface="+mn-ea"/>
                <a:cs typeface="Tahoma"/>
              </a:defRPr>
            </a:lvl2pPr>
            <a:lvl3pPr marL="1082675" indent="-365125" algn="l" defTabSz="457200" rtl="0" eaLnBrk="1" latinLnBrk="0" hangingPunct="1">
              <a:spcBef>
                <a:spcPts val="1000"/>
              </a:spcBef>
              <a:buClr>
                <a:schemeClr val="tx2"/>
              </a:buClr>
              <a:buFont typeface="Lucida Grande"/>
              <a:buChar char="-"/>
              <a:defRPr sz="2200" kern="1200">
                <a:solidFill>
                  <a:srgbClr val="000000"/>
                </a:solidFill>
                <a:latin typeface="Tahoma"/>
                <a:ea typeface="+mn-ea"/>
                <a:cs typeface="Tahom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Lucida Sans Regular"/>
                <a:ea typeface="+mn-ea"/>
                <a:cs typeface="Lucida Sans Regular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400" kern="1200">
                <a:solidFill>
                  <a:schemeClr val="tx1"/>
                </a:solidFill>
                <a:latin typeface="Lucida Sans Regular"/>
                <a:ea typeface="+mn-ea"/>
                <a:cs typeface="Lucida Sans Regular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Bef>
                <a:spcPts val="800"/>
              </a:spcBef>
            </a:pPr>
            <a:r>
              <a:rPr lang="es-ES" sz="1600" b="1">
                <a:solidFill>
                  <a:schemeClr val="accent1"/>
                </a:solidFill>
              </a:rPr>
              <a:t>Información de fondo : por qué existe una necesidad contextual para esta declaración</a:t>
            </a:r>
            <a:endParaRPr lang="es-ES" sz="1600" b="1" dirty="0">
              <a:solidFill>
                <a:schemeClr val="accent1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876300" y="2279262"/>
            <a:ext cx="5188598" cy="0"/>
          </a:xfrm>
          <a:prstGeom prst="line">
            <a:avLst/>
          </a:prstGeom>
          <a:ln w="25400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57201" y="0"/>
            <a:ext cx="7679604" cy="1081760"/>
          </a:xfrm>
        </p:spPr>
        <p:txBody>
          <a:bodyPr/>
          <a:lstStyle/>
          <a:p>
            <a:r>
              <a:rPr lang="es-ES"/>
              <a:t>Elementos de la CHS</a:t>
            </a:r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2167418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Resultados de aprendizaje</a:t>
            </a:r>
            <a:endParaRPr lang="es-ES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/>
              <a:t>Al final de esta sesión, los participantes podrán</a:t>
            </a:r>
            <a:r>
              <a:rPr lang="es-ES" smtClean="0"/>
              <a:t>:</a:t>
            </a:r>
            <a:endParaRPr lang="es-ES"/>
          </a:p>
          <a:p>
            <a:pPr lvl="1"/>
            <a:r>
              <a:rPr lang="es-ES"/>
              <a:t>Enumerar los nueve compromisos de la </a:t>
            </a:r>
            <a:r>
              <a:rPr lang="es-ES" smtClean="0"/>
              <a:t>CHS </a:t>
            </a:r>
            <a:endParaRPr lang="es-ES"/>
          </a:p>
          <a:p>
            <a:pPr lvl="1"/>
            <a:r>
              <a:rPr lang="es-ES"/>
              <a:t>Describir el formato de la CHS, incluidos los compromisos, los criterios de calidad, los indicadores de desempeño, las acciones clave, las responsabilidades organizativas y las notas de </a:t>
            </a:r>
            <a:r>
              <a:rPr lang="es-ES" smtClean="0"/>
              <a:t>orientación</a:t>
            </a:r>
            <a:endParaRPr lang="es-ES"/>
          </a:p>
          <a:p>
            <a:pPr lvl="1"/>
            <a:r>
              <a:rPr lang="es-ES"/>
              <a:t>Ilustrar cómo el uso conjunto de la  CHS, la Carta Humanitaria, los Principios de protección y las normas mínimas técnicas de Esfera refuerza la calidad, la rendición de cuentas y la eficacia de la </a:t>
            </a:r>
            <a:r>
              <a:rPr lang="es-ES" smtClean="0"/>
              <a:t>respuesta </a:t>
            </a:r>
            <a:r>
              <a:rPr lang="es-ES"/>
              <a:t>humanitaria.</a:t>
            </a:r>
            <a:endParaRPr lang="es-ES" dirty="0" err="1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" dirty="0" smtClean="0"/>
              <a:t>Módulo A8 – La Norma Humanitaria Esencial (CHS) en el Manual Esfera Paquete de capacitación Esfera 2015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4056161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457201" y="1340442"/>
            <a:ext cx="5728996" cy="4785722"/>
          </a:xfrm>
        </p:spPr>
        <p:txBody>
          <a:bodyPr/>
          <a:lstStyle/>
          <a:p>
            <a:pPr marL="324000" lvl="1" indent="-324000">
              <a:spcBef>
                <a:spcPts val="1600"/>
              </a:spcBef>
            </a:pPr>
            <a:r>
              <a:rPr lang="es-ES" dirty="0"/>
              <a:t>Compromiso y criterios de calidad 1-9</a:t>
            </a:r>
          </a:p>
          <a:p>
            <a:pPr marL="324000" lvl="1" indent="-324000">
              <a:spcBef>
                <a:spcPts val="1600"/>
              </a:spcBef>
            </a:pPr>
            <a:r>
              <a:rPr lang="es-ES" dirty="0"/>
              <a:t>¿Por qué es importante este compromiso? </a:t>
            </a:r>
          </a:p>
          <a:p>
            <a:pPr marL="324000" lvl="1" indent="-324000">
              <a:spcBef>
                <a:spcPts val="1600"/>
              </a:spcBef>
            </a:pPr>
            <a:r>
              <a:rPr lang="es-ES" dirty="0"/>
              <a:t>Indicadores de </a:t>
            </a:r>
            <a:r>
              <a:rPr lang="es-ES" dirty="0" smtClean="0"/>
              <a:t>desempeño</a:t>
            </a:r>
            <a:endParaRPr lang="es-ES" dirty="0"/>
          </a:p>
          <a:p>
            <a:pPr marL="324000" lvl="1" indent="-324000">
              <a:spcBef>
                <a:spcPts val="1600"/>
              </a:spcBef>
            </a:pPr>
            <a:r>
              <a:rPr lang="es-ES" dirty="0"/>
              <a:t>Preguntas </a:t>
            </a:r>
            <a:r>
              <a:rPr lang="es-ES" dirty="0" smtClean="0"/>
              <a:t>de orientación para el monitoreo de las </a:t>
            </a:r>
            <a:r>
              <a:rPr lang="es-ES" dirty="0"/>
              <a:t>acciones clave y las responsabilidades </a:t>
            </a:r>
            <a:r>
              <a:rPr lang="es-ES" dirty="0" smtClean="0"/>
              <a:t>de la organización</a:t>
            </a:r>
            <a:endParaRPr lang="es-ES" dirty="0"/>
          </a:p>
          <a:p>
            <a:pPr marL="324000" lvl="1" indent="-324000">
              <a:spcBef>
                <a:spcPts val="1600"/>
              </a:spcBef>
            </a:pPr>
            <a:r>
              <a:rPr lang="es-ES" dirty="0"/>
              <a:t>Acciones clave + notas de orientación</a:t>
            </a:r>
          </a:p>
          <a:p>
            <a:pPr marL="324000" lvl="1" indent="-324000">
              <a:spcBef>
                <a:spcPts val="1600"/>
              </a:spcBef>
            </a:pPr>
            <a:r>
              <a:rPr lang="es-ES" dirty="0"/>
              <a:t>Responsabilidades </a:t>
            </a:r>
            <a:r>
              <a:rPr lang="es-ES" dirty="0" smtClean="0"/>
              <a:t>de la organización</a:t>
            </a:r>
            <a:endParaRPr lang="es-ES" dirty="0"/>
          </a:p>
          <a:p>
            <a:pPr marL="324000" lvl="1" indent="-324000">
              <a:spcBef>
                <a:spcPts val="1600"/>
              </a:spcBef>
            </a:pPr>
            <a:r>
              <a:rPr lang="es-ES" dirty="0"/>
              <a:t>Enlaces </a:t>
            </a:r>
            <a:r>
              <a:rPr lang="es-ES" dirty="0" smtClean="0"/>
              <a:t>para más información</a:t>
            </a:r>
            <a:endParaRPr lang="es-E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" dirty="0" smtClean="0"/>
              <a:t>Módulo A8 – La Norma Humanitaria Esencial (CHS) en el Manual Esfera Paquete de capacitación Esfera 2015</a:t>
            </a:r>
            <a:endParaRPr lang="en-GB" dirty="0" smtClean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172201" y="2258008"/>
            <a:ext cx="2819400" cy="38681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sz="2200" kern="1200">
                <a:solidFill>
                  <a:srgbClr val="000000"/>
                </a:solidFill>
                <a:latin typeface="Tahoma"/>
                <a:ea typeface="+mn-ea"/>
                <a:cs typeface="Tahoma"/>
              </a:defRPr>
            </a:lvl1pPr>
            <a:lvl2pPr marL="541338" indent="-365125" algn="l" defTabSz="457200" rtl="0" eaLnBrk="1" latinLnBrk="0" hangingPunct="1">
              <a:spcBef>
                <a:spcPts val="1000"/>
              </a:spcBef>
              <a:buClr>
                <a:schemeClr val="tx2"/>
              </a:buClr>
              <a:buFont typeface="Arial"/>
              <a:buChar char="•"/>
              <a:defRPr sz="2200" kern="1200">
                <a:solidFill>
                  <a:srgbClr val="000000"/>
                </a:solidFill>
                <a:latin typeface="Tahoma"/>
                <a:ea typeface="+mn-ea"/>
                <a:cs typeface="Tahoma"/>
              </a:defRPr>
            </a:lvl2pPr>
            <a:lvl3pPr marL="1082675" indent="-365125" algn="l" defTabSz="457200" rtl="0" eaLnBrk="1" latinLnBrk="0" hangingPunct="1">
              <a:spcBef>
                <a:spcPts val="1000"/>
              </a:spcBef>
              <a:buClr>
                <a:schemeClr val="tx2"/>
              </a:buClr>
              <a:buFont typeface="Lucida Grande"/>
              <a:buChar char="-"/>
              <a:defRPr sz="2200" kern="1200">
                <a:solidFill>
                  <a:srgbClr val="000000"/>
                </a:solidFill>
                <a:latin typeface="Tahoma"/>
                <a:ea typeface="+mn-ea"/>
                <a:cs typeface="Tahom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Lucida Sans Regular"/>
                <a:ea typeface="+mn-ea"/>
                <a:cs typeface="Lucida Sans Regular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400" kern="1200">
                <a:solidFill>
                  <a:schemeClr val="tx1"/>
                </a:solidFill>
                <a:latin typeface="Lucida Sans Regular"/>
                <a:ea typeface="+mn-ea"/>
                <a:cs typeface="Lucida Sans Regular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Bef>
                <a:spcPts val="800"/>
              </a:spcBef>
            </a:pPr>
            <a:r>
              <a:rPr lang="es-ES" sz="1600" b="1">
                <a:solidFill>
                  <a:schemeClr val="accent1"/>
                </a:solidFill>
              </a:rPr>
              <a:t>¿Cómo podemos medir nuestro progreso hacia el cumplimiento de la norma?</a:t>
            </a:r>
            <a:endParaRPr lang="es-ES" sz="1600" b="1" dirty="0">
              <a:solidFill>
                <a:schemeClr val="accent1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876300" y="2787262"/>
            <a:ext cx="3282745" cy="0"/>
          </a:xfrm>
          <a:prstGeom prst="line">
            <a:avLst/>
          </a:prstGeom>
          <a:ln w="25400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57201" y="0"/>
            <a:ext cx="7679604" cy="1081760"/>
          </a:xfrm>
        </p:spPr>
        <p:txBody>
          <a:bodyPr/>
          <a:lstStyle/>
          <a:p>
            <a:r>
              <a:rPr lang="es-ES"/>
              <a:t>Elementos de la CHS</a:t>
            </a:r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581511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457201" y="1340442"/>
            <a:ext cx="5728996" cy="4785722"/>
          </a:xfrm>
        </p:spPr>
        <p:txBody>
          <a:bodyPr/>
          <a:lstStyle/>
          <a:p>
            <a:pPr marL="324000" lvl="1" indent="-324000">
              <a:spcBef>
                <a:spcPts val="1600"/>
              </a:spcBef>
            </a:pPr>
            <a:r>
              <a:rPr lang="es-ES" dirty="0"/>
              <a:t>Compromiso y criterios de calidad 1-9</a:t>
            </a:r>
          </a:p>
          <a:p>
            <a:pPr marL="324000" lvl="1" indent="-324000">
              <a:spcBef>
                <a:spcPts val="1600"/>
              </a:spcBef>
            </a:pPr>
            <a:r>
              <a:rPr lang="es-ES" dirty="0"/>
              <a:t>¿Por qué es importante este compromiso? </a:t>
            </a:r>
          </a:p>
          <a:p>
            <a:pPr marL="324000" lvl="1" indent="-324000">
              <a:spcBef>
                <a:spcPts val="1600"/>
              </a:spcBef>
            </a:pPr>
            <a:r>
              <a:rPr lang="es-ES" dirty="0"/>
              <a:t>Indicadores de </a:t>
            </a:r>
            <a:r>
              <a:rPr lang="es-ES" dirty="0" smtClean="0"/>
              <a:t>cometido</a:t>
            </a:r>
            <a:endParaRPr lang="es-ES" dirty="0"/>
          </a:p>
          <a:p>
            <a:pPr marL="324000" lvl="1" indent="-324000">
              <a:spcBef>
                <a:spcPts val="1600"/>
              </a:spcBef>
            </a:pPr>
            <a:r>
              <a:rPr lang="es-ES" dirty="0"/>
              <a:t>Preguntas orientadoras para seguir la acciones clave y las responsabilidades organizativas</a:t>
            </a:r>
          </a:p>
          <a:p>
            <a:pPr marL="324000" lvl="1" indent="-324000">
              <a:spcBef>
                <a:spcPts val="1600"/>
              </a:spcBef>
            </a:pPr>
            <a:r>
              <a:rPr lang="es-ES" dirty="0"/>
              <a:t>Acciones clave + notas de orientación</a:t>
            </a:r>
          </a:p>
          <a:p>
            <a:pPr marL="324000" lvl="1" indent="-324000">
              <a:spcBef>
                <a:spcPts val="1600"/>
              </a:spcBef>
            </a:pPr>
            <a:r>
              <a:rPr lang="es-ES" dirty="0"/>
              <a:t>Responsabilidades </a:t>
            </a:r>
            <a:r>
              <a:rPr lang="es-ES" dirty="0" smtClean="0"/>
              <a:t>de </a:t>
            </a:r>
            <a:r>
              <a:rPr lang="es-ES" dirty="0"/>
              <a:t>la organización</a:t>
            </a:r>
          </a:p>
          <a:p>
            <a:pPr marL="324000" lvl="1" indent="-324000">
              <a:spcBef>
                <a:spcPts val="1600"/>
              </a:spcBef>
            </a:pPr>
            <a:r>
              <a:rPr lang="es-ES" dirty="0"/>
              <a:t>Enlaces a orientación adicional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" dirty="0" smtClean="0"/>
              <a:t>Módulo A8 – La Norma Humanitaria Esencial (CHS) en el Manual Esfera Paquete de capacitación Esfera 2015</a:t>
            </a:r>
            <a:endParaRPr lang="en-GB" dirty="0" smtClean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172201" y="2416628"/>
            <a:ext cx="2819400" cy="37095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sz="2200" kern="1200">
                <a:solidFill>
                  <a:srgbClr val="000000"/>
                </a:solidFill>
                <a:latin typeface="Tahoma"/>
                <a:ea typeface="+mn-ea"/>
                <a:cs typeface="Tahoma"/>
              </a:defRPr>
            </a:lvl1pPr>
            <a:lvl2pPr marL="541338" indent="-365125" algn="l" defTabSz="457200" rtl="0" eaLnBrk="1" latinLnBrk="0" hangingPunct="1">
              <a:spcBef>
                <a:spcPts val="1000"/>
              </a:spcBef>
              <a:buClr>
                <a:schemeClr val="tx2"/>
              </a:buClr>
              <a:buFont typeface="Arial"/>
              <a:buChar char="•"/>
              <a:defRPr sz="2200" kern="1200">
                <a:solidFill>
                  <a:srgbClr val="000000"/>
                </a:solidFill>
                <a:latin typeface="Tahoma"/>
                <a:ea typeface="+mn-ea"/>
                <a:cs typeface="Tahoma"/>
              </a:defRPr>
            </a:lvl2pPr>
            <a:lvl3pPr marL="1082675" indent="-365125" algn="l" defTabSz="457200" rtl="0" eaLnBrk="1" latinLnBrk="0" hangingPunct="1">
              <a:spcBef>
                <a:spcPts val="1000"/>
              </a:spcBef>
              <a:buClr>
                <a:schemeClr val="tx2"/>
              </a:buClr>
              <a:buFont typeface="Lucida Grande"/>
              <a:buChar char="-"/>
              <a:defRPr sz="2200" kern="1200">
                <a:solidFill>
                  <a:srgbClr val="000000"/>
                </a:solidFill>
                <a:latin typeface="Tahoma"/>
                <a:ea typeface="+mn-ea"/>
                <a:cs typeface="Tahom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Lucida Sans Regular"/>
                <a:ea typeface="+mn-ea"/>
                <a:cs typeface="Lucida Sans Regular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400" kern="1200">
                <a:solidFill>
                  <a:schemeClr val="tx1"/>
                </a:solidFill>
                <a:latin typeface="Lucida Sans Regular"/>
                <a:ea typeface="+mn-ea"/>
                <a:cs typeface="Lucida Sans Regular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Bef>
                <a:spcPts val="800"/>
              </a:spcBef>
            </a:pPr>
            <a:r>
              <a:rPr lang="es-ES" sz="1600" b="1">
                <a:solidFill>
                  <a:schemeClr val="accent1"/>
                </a:solidFill>
              </a:rPr>
              <a:t>Consideraciones a tenerse en cuenta al medir las acciones : ¿qué debemos preguntar tanto como profesionales como en calidad de organismos?</a:t>
            </a:r>
            <a:endParaRPr lang="es-ES" sz="1600" b="1" dirty="0">
              <a:solidFill>
                <a:schemeClr val="accent1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876300" y="3360579"/>
            <a:ext cx="2818622" cy="0"/>
          </a:xfrm>
          <a:prstGeom prst="line">
            <a:avLst/>
          </a:prstGeom>
          <a:ln w="25400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57201" y="0"/>
            <a:ext cx="7679604" cy="1081760"/>
          </a:xfrm>
        </p:spPr>
        <p:txBody>
          <a:bodyPr/>
          <a:lstStyle/>
          <a:p>
            <a:r>
              <a:rPr lang="es-ES"/>
              <a:t>Elementos de la CHS</a:t>
            </a:r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2980247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457201" y="1340442"/>
            <a:ext cx="5728996" cy="4785722"/>
          </a:xfrm>
        </p:spPr>
        <p:txBody>
          <a:bodyPr/>
          <a:lstStyle/>
          <a:p>
            <a:pPr marL="324000" lvl="1" indent="-324000">
              <a:spcBef>
                <a:spcPts val="1600"/>
              </a:spcBef>
            </a:pPr>
            <a:r>
              <a:rPr lang="es-ES" dirty="0"/>
              <a:t>Compromiso y criterios de calidad 1-9</a:t>
            </a:r>
          </a:p>
          <a:p>
            <a:pPr marL="324000" lvl="1" indent="-324000">
              <a:spcBef>
                <a:spcPts val="1600"/>
              </a:spcBef>
            </a:pPr>
            <a:r>
              <a:rPr lang="es-ES" dirty="0"/>
              <a:t>¿Por qué es importante este compromiso? </a:t>
            </a:r>
          </a:p>
          <a:p>
            <a:pPr marL="324000" lvl="1" indent="-324000">
              <a:spcBef>
                <a:spcPts val="1600"/>
              </a:spcBef>
            </a:pPr>
            <a:r>
              <a:rPr lang="es-ES" dirty="0"/>
              <a:t>Indicadores de </a:t>
            </a:r>
            <a:r>
              <a:rPr lang="es-ES" dirty="0" smtClean="0"/>
              <a:t>cometido</a:t>
            </a:r>
            <a:endParaRPr lang="es-ES" dirty="0"/>
          </a:p>
          <a:p>
            <a:pPr marL="324000" lvl="1" indent="-324000">
              <a:spcBef>
                <a:spcPts val="1600"/>
              </a:spcBef>
            </a:pPr>
            <a:r>
              <a:rPr lang="es-ES" dirty="0"/>
              <a:t>Preguntas orientadoras para seguir la acciones clave y las responsabilidades organizativas</a:t>
            </a:r>
          </a:p>
          <a:p>
            <a:pPr marL="324000" lvl="1" indent="-324000">
              <a:spcBef>
                <a:spcPts val="1600"/>
              </a:spcBef>
            </a:pPr>
            <a:r>
              <a:rPr lang="es-ES" dirty="0"/>
              <a:t>Acciones clave + notas de orientación</a:t>
            </a:r>
          </a:p>
          <a:p>
            <a:pPr marL="324000" lvl="1" indent="-324000">
              <a:spcBef>
                <a:spcPts val="1600"/>
              </a:spcBef>
            </a:pPr>
            <a:r>
              <a:rPr lang="es-ES" dirty="0"/>
              <a:t>Responsabilidades </a:t>
            </a:r>
            <a:r>
              <a:rPr lang="es-ES" dirty="0" smtClean="0"/>
              <a:t>de </a:t>
            </a:r>
            <a:r>
              <a:rPr lang="es-ES" dirty="0"/>
              <a:t>la organización</a:t>
            </a:r>
          </a:p>
          <a:p>
            <a:pPr marL="324000" lvl="1" indent="-324000">
              <a:spcBef>
                <a:spcPts val="1600"/>
              </a:spcBef>
            </a:pPr>
            <a:r>
              <a:rPr lang="es-ES" dirty="0"/>
              <a:t>Enlaces a orientación adicional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" dirty="0" smtClean="0"/>
              <a:t>Módulo A8 – La Norma Humanitaria Esencial (CHS) en el Manual Esfera Paquete de capacitación Esfera 2015</a:t>
            </a:r>
            <a:endParaRPr lang="en-GB" dirty="0" smtClean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172201" y="3862872"/>
            <a:ext cx="2819400" cy="22632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sz="2200" kern="1200">
                <a:solidFill>
                  <a:srgbClr val="000000"/>
                </a:solidFill>
                <a:latin typeface="Tahoma"/>
                <a:ea typeface="+mn-ea"/>
                <a:cs typeface="Tahoma"/>
              </a:defRPr>
            </a:lvl1pPr>
            <a:lvl2pPr marL="541338" indent="-365125" algn="l" defTabSz="457200" rtl="0" eaLnBrk="1" latinLnBrk="0" hangingPunct="1">
              <a:spcBef>
                <a:spcPts val="1000"/>
              </a:spcBef>
              <a:buClr>
                <a:schemeClr val="tx2"/>
              </a:buClr>
              <a:buFont typeface="Arial"/>
              <a:buChar char="•"/>
              <a:defRPr sz="2200" kern="1200">
                <a:solidFill>
                  <a:srgbClr val="000000"/>
                </a:solidFill>
                <a:latin typeface="Tahoma"/>
                <a:ea typeface="+mn-ea"/>
                <a:cs typeface="Tahoma"/>
              </a:defRPr>
            </a:lvl2pPr>
            <a:lvl3pPr marL="1082675" indent="-365125" algn="l" defTabSz="457200" rtl="0" eaLnBrk="1" latinLnBrk="0" hangingPunct="1">
              <a:spcBef>
                <a:spcPts val="1000"/>
              </a:spcBef>
              <a:buClr>
                <a:schemeClr val="tx2"/>
              </a:buClr>
              <a:buFont typeface="Lucida Grande"/>
              <a:buChar char="-"/>
              <a:defRPr sz="2200" kern="1200">
                <a:solidFill>
                  <a:srgbClr val="000000"/>
                </a:solidFill>
                <a:latin typeface="Tahoma"/>
                <a:ea typeface="+mn-ea"/>
                <a:cs typeface="Tahom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Lucida Sans Regular"/>
                <a:ea typeface="+mn-ea"/>
                <a:cs typeface="Lucida Sans Regular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400" kern="1200">
                <a:solidFill>
                  <a:schemeClr val="tx1"/>
                </a:solidFill>
                <a:latin typeface="Lucida Sans Regular"/>
                <a:ea typeface="+mn-ea"/>
                <a:cs typeface="Lucida Sans Regular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Bef>
                <a:spcPts val="800"/>
              </a:spcBef>
            </a:pPr>
            <a:r>
              <a:rPr lang="es-ES" sz="1600" b="1">
                <a:solidFill>
                  <a:schemeClr val="accent1"/>
                </a:solidFill>
              </a:rPr>
              <a:t>Especificaciones para asegurar la calidad y la rendición de cuentas</a:t>
            </a:r>
            <a:endParaRPr lang="es-ES" sz="1600" b="1" dirty="0">
              <a:solidFill>
                <a:schemeClr val="accent1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876300" y="4565262"/>
            <a:ext cx="1773594" cy="0"/>
          </a:xfrm>
          <a:prstGeom prst="line">
            <a:avLst/>
          </a:prstGeom>
          <a:ln w="25400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57201" y="0"/>
            <a:ext cx="7679604" cy="1081760"/>
          </a:xfrm>
        </p:spPr>
        <p:txBody>
          <a:bodyPr/>
          <a:lstStyle/>
          <a:p>
            <a:r>
              <a:rPr lang="es-ES"/>
              <a:t>Elementos de la CHS</a:t>
            </a:r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1859261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457201" y="1340442"/>
            <a:ext cx="5728996" cy="4785722"/>
          </a:xfrm>
        </p:spPr>
        <p:txBody>
          <a:bodyPr/>
          <a:lstStyle/>
          <a:p>
            <a:pPr marL="324000" lvl="1" indent="-324000">
              <a:spcBef>
                <a:spcPts val="1600"/>
              </a:spcBef>
            </a:pPr>
            <a:r>
              <a:rPr lang="es-ES" dirty="0"/>
              <a:t>Compromiso y criterios de calidad 1-9</a:t>
            </a:r>
          </a:p>
          <a:p>
            <a:pPr marL="324000" lvl="1" indent="-324000">
              <a:spcBef>
                <a:spcPts val="1600"/>
              </a:spcBef>
            </a:pPr>
            <a:r>
              <a:rPr lang="es-ES" dirty="0"/>
              <a:t>¿Por qué es importante este compromiso? </a:t>
            </a:r>
          </a:p>
          <a:p>
            <a:pPr marL="324000" lvl="1" indent="-324000">
              <a:spcBef>
                <a:spcPts val="1600"/>
              </a:spcBef>
            </a:pPr>
            <a:r>
              <a:rPr lang="es-ES" dirty="0"/>
              <a:t>Indicadores de </a:t>
            </a:r>
            <a:r>
              <a:rPr lang="es-ES" dirty="0" smtClean="0"/>
              <a:t>cometido</a:t>
            </a:r>
            <a:endParaRPr lang="es-ES" dirty="0"/>
          </a:p>
          <a:p>
            <a:pPr marL="324000" lvl="1" indent="-324000">
              <a:spcBef>
                <a:spcPts val="1600"/>
              </a:spcBef>
            </a:pPr>
            <a:r>
              <a:rPr lang="es-ES" dirty="0"/>
              <a:t>Preguntas orientadoras para seguir la acciones clave y las responsabilidades organizativas</a:t>
            </a:r>
          </a:p>
          <a:p>
            <a:pPr marL="324000" lvl="1" indent="-324000">
              <a:spcBef>
                <a:spcPts val="1600"/>
              </a:spcBef>
            </a:pPr>
            <a:r>
              <a:rPr lang="es-ES" dirty="0"/>
              <a:t>Acciones clave + notas de orientación</a:t>
            </a:r>
          </a:p>
          <a:p>
            <a:pPr marL="324000" lvl="1" indent="-324000">
              <a:spcBef>
                <a:spcPts val="1600"/>
              </a:spcBef>
            </a:pPr>
            <a:r>
              <a:rPr lang="es-ES" dirty="0"/>
              <a:t>Responsabilidades </a:t>
            </a:r>
            <a:r>
              <a:rPr lang="es-ES" dirty="0" smtClean="0"/>
              <a:t>de </a:t>
            </a:r>
            <a:r>
              <a:rPr lang="es-ES" dirty="0"/>
              <a:t>la organización</a:t>
            </a:r>
          </a:p>
          <a:p>
            <a:pPr marL="324000" lvl="1" indent="-324000">
              <a:spcBef>
                <a:spcPts val="1600"/>
              </a:spcBef>
            </a:pPr>
            <a:r>
              <a:rPr lang="es-ES" dirty="0"/>
              <a:t>Enlaces a orientación adicional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" dirty="0" smtClean="0"/>
              <a:t>Módulo A8 – La Norma Humanitaria Esencial (CHS) en el Manual Esfera Paquete de capacitación Esfera 2015</a:t>
            </a:r>
            <a:endParaRPr lang="en-GB" dirty="0" smtClean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172201" y="3862872"/>
            <a:ext cx="2819400" cy="22632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sz="2200" kern="1200">
                <a:solidFill>
                  <a:srgbClr val="000000"/>
                </a:solidFill>
                <a:latin typeface="Tahoma"/>
                <a:ea typeface="+mn-ea"/>
                <a:cs typeface="Tahoma"/>
              </a:defRPr>
            </a:lvl1pPr>
            <a:lvl2pPr marL="541338" indent="-365125" algn="l" defTabSz="457200" rtl="0" eaLnBrk="1" latinLnBrk="0" hangingPunct="1">
              <a:spcBef>
                <a:spcPts val="1000"/>
              </a:spcBef>
              <a:buClr>
                <a:schemeClr val="tx2"/>
              </a:buClr>
              <a:buFont typeface="Arial"/>
              <a:buChar char="•"/>
              <a:defRPr sz="2200" kern="1200">
                <a:solidFill>
                  <a:srgbClr val="000000"/>
                </a:solidFill>
                <a:latin typeface="Tahoma"/>
                <a:ea typeface="+mn-ea"/>
                <a:cs typeface="Tahoma"/>
              </a:defRPr>
            </a:lvl2pPr>
            <a:lvl3pPr marL="1082675" indent="-365125" algn="l" defTabSz="457200" rtl="0" eaLnBrk="1" latinLnBrk="0" hangingPunct="1">
              <a:spcBef>
                <a:spcPts val="1000"/>
              </a:spcBef>
              <a:buClr>
                <a:schemeClr val="tx2"/>
              </a:buClr>
              <a:buFont typeface="Lucida Grande"/>
              <a:buChar char="-"/>
              <a:defRPr sz="2200" kern="1200">
                <a:solidFill>
                  <a:srgbClr val="000000"/>
                </a:solidFill>
                <a:latin typeface="Tahoma"/>
                <a:ea typeface="+mn-ea"/>
                <a:cs typeface="Tahom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Lucida Sans Regular"/>
                <a:ea typeface="+mn-ea"/>
                <a:cs typeface="Lucida Sans Regular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400" kern="1200">
                <a:solidFill>
                  <a:schemeClr val="tx1"/>
                </a:solidFill>
                <a:latin typeface="Lucida Sans Regular"/>
                <a:ea typeface="+mn-ea"/>
                <a:cs typeface="Lucida Sans Regular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Bef>
                <a:spcPts val="800"/>
              </a:spcBef>
            </a:pPr>
            <a:r>
              <a:rPr lang="es-ES" sz="1600" b="1">
                <a:solidFill>
                  <a:schemeClr val="accent1"/>
                </a:solidFill>
              </a:rPr>
              <a:t>Aclaración del contexto, las responsabilidades y los retos que requieren consideración</a:t>
            </a:r>
            <a:endParaRPr lang="es-ES" sz="1600" b="1" dirty="0">
              <a:solidFill>
                <a:schemeClr val="accent1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3035300" y="4565262"/>
            <a:ext cx="2497753" cy="0"/>
          </a:xfrm>
          <a:prstGeom prst="line">
            <a:avLst/>
          </a:prstGeom>
          <a:ln w="25400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57201" y="0"/>
            <a:ext cx="7679604" cy="1081760"/>
          </a:xfrm>
        </p:spPr>
        <p:txBody>
          <a:bodyPr/>
          <a:lstStyle/>
          <a:p>
            <a:r>
              <a:rPr lang="es-ES"/>
              <a:t>Elementos de la CHS</a:t>
            </a:r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3559224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457201" y="1340442"/>
            <a:ext cx="5728996" cy="4785722"/>
          </a:xfrm>
        </p:spPr>
        <p:txBody>
          <a:bodyPr/>
          <a:lstStyle/>
          <a:p>
            <a:pPr marL="324000" lvl="1" indent="-324000">
              <a:spcBef>
                <a:spcPts val="1600"/>
              </a:spcBef>
            </a:pPr>
            <a:r>
              <a:rPr lang="es-ES" dirty="0"/>
              <a:t>Compromiso y criterios de calidad 1-9</a:t>
            </a:r>
          </a:p>
          <a:p>
            <a:pPr marL="324000" lvl="1" indent="-324000">
              <a:spcBef>
                <a:spcPts val="1600"/>
              </a:spcBef>
            </a:pPr>
            <a:r>
              <a:rPr lang="es-ES" dirty="0"/>
              <a:t>¿Por qué es importante este compromiso? </a:t>
            </a:r>
          </a:p>
          <a:p>
            <a:pPr marL="324000" lvl="1" indent="-324000">
              <a:spcBef>
                <a:spcPts val="1600"/>
              </a:spcBef>
            </a:pPr>
            <a:r>
              <a:rPr lang="es-ES" dirty="0"/>
              <a:t>Indicadores de </a:t>
            </a:r>
            <a:r>
              <a:rPr lang="es-ES" dirty="0" smtClean="0"/>
              <a:t>cometido</a:t>
            </a:r>
            <a:endParaRPr lang="es-ES" dirty="0"/>
          </a:p>
          <a:p>
            <a:pPr marL="324000" lvl="1" indent="-324000">
              <a:spcBef>
                <a:spcPts val="1600"/>
              </a:spcBef>
            </a:pPr>
            <a:r>
              <a:rPr lang="es-ES" dirty="0"/>
              <a:t>Preguntas orientadoras para seguir la acciones clave y las responsabilidades organizativas</a:t>
            </a:r>
          </a:p>
          <a:p>
            <a:pPr marL="324000" lvl="1" indent="-324000">
              <a:spcBef>
                <a:spcPts val="1600"/>
              </a:spcBef>
            </a:pPr>
            <a:r>
              <a:rPr lang="es-ES" dirty="0"/>
              <a:t>Acciones clave + notas de orientación</a:t>
            </a:r>
          </a:p>
          <a:p>
            <a:pPr marL="324000" lvl="1" indent="-324000">
              <a:spcBef>
                <a:spcPts val="1600"/>
              </a:spcBef>
            </a:pPr>
            <a:r>
              <a:rPr lang="es-ES" dirty="0"/>
              <a:t>Responsabilidades </a:t>
            </a:r>
            <a:r>
              <a:rPr lang="es-ES" dirty="0" smtClean="0"/>
              <a:t>de </a:t>
            </a:r>
            <a:r>
              <a:rPr lang="es-ES" dirty="0"/>
              <a:t>la organización</a:t>
            </a:r>
          </a:p>
          <a:p>
            <a:pPr marL="324000" lvl="1" indent="-324000">
              <a:spcBef>
                <a:spcPts val="1600"/>
              </a:spcBef>
            </a:pPr>
            <a:r>
              <a:rPr lang="es-ES" dirty="0"/>
              <a:t>Enlaces a orientación adicional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" dirty="0" smtClean="0"/>
              <a:t>Módulo A8 – La Norma Humanitaria Esencial (CHS) en el Manual Esfera Paquete de capacitación Esfera 2015</a:t>
            </a:r>
            <a:endParaRPr lang="en-GB" dirty="0" smtClean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172201" y="3638938"/>
            <a:ext cx="2819400" cy="24872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sz="2200" kern="1200">
                <a:solidFill>
                  <a:srgbClr val="000000"/>
                </a:solidFill>
                <a:latin typeface="Tahoma"/>
                <a:ea typeface="+mn-ea"/>
                <a:cs typeface="Tahoma"/>
              </a:defRPr>
            </a:lvl1pPr>
            <a:lvl2pPr marL="541338" indent="-365125" algn="l" defTabSz="457200" rtl="0" eaLnBrk="1" latinLnBrk="0" hangingPunct="1">
              <a:spcBef>
                <a:spcPts val="1000"/>
              </a:spcBef>
              <a:buClr>
                <a:schemeClr val="tx2"/>
              </a:buClr>
              <a:buFont typeface="Arial"/>
              <a:buChar char="•"/>
              <a:defRPr sz="2200" kern="1200">
                <a:solidFill>
                  <a:srgbClr val="000000"/>
                </a:solidFill>
                <a:latin typeface="Tahoma"/>
                <a:ea typeface="+mn-ea"/>
                <a:cs typeface="Tahoma"/>
              </a:defRPr>
            </a:lvl2pPr>
            <a:lvl3pPr marL="1082675" indent="-365125" algn="l" defTabSz="457200" rtl="0" eaLnBrk="1" latinLnBrk="0" hangingPunct="1">
              <a:spcBef>
                <a:spcPts val="1000"/>
              </a:spcBef>
              <a:buClr>
                <a:schemeClr val="tx2"/>
              </a:buClr>
              <a:buFont typeface="Lucida Grande"/>
              <a:buChar char="-"/>
              <a:defRPr sz="2200" kern="1200">
                <a:solidFill>
                  <a:srgbClr val="000000"/>
                </a:solidFill>
                <a:latin typeface="Tahoma"/>
                <a:ea typeface="+mn-ea"/>
                <a:cs typeface="Tahom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Lucida Sans Regular"/>
                <a:ea typeface="+mn-ea"/>
                <a:cs typeface="Lucida Sans Regular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400" kern="1200">
                <a:solidFill>
                  <a:schemeClr val="tx1"/>
                </a:solidFill>
                <a:latin typeface="Lucida Sans Regular"/>
                <a:ea typeface="+mn-ea"/>
                <a:cs typeface="Lucida Sans Regular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Bef>
                <a:spcPts val="800"/>
              </a:spcBef>
            </a:pPr>
            <a:r>
              <a:rPr lang="es-ES" sz="1600" b="1">
                <a:solidFill>
                  <a:schemeClr val="accent1"/>
                </a:solidFill>
              </a:rPr>
              <a:t>Describir las políticas, los procesos y los sistemas que deben tener implantados los organismos</a:t>
            </a:r>
            <a:endParaRPr lang="es-ES" sz="1600" b="1" dirty="0">
              <a:solidFill>
                <a:schemeClr val="accent1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876300" y="5110586"/>
            <a:ext cx="4570771" cy="0"/>
          </a:xfrm>
          <a:prstGeom prst="line">
            <a:avLst/>
          </a:prstGeom>
          <a:ln w="25400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57201" y="0"/>
            <a:ext cx="7679604" cy="1081760"/>
          </a:xfrm>
        </p:spPr>
        <p:txBody>
          <a:bodyPr/>
          <a:lstStyle/>
          <a:p>
            <a:r>
              <a:rPr lang="es-ES"/>
              <a:t>Elementos de la CHS</a:t>
            </a:r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342320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457201" y="1340442"/>
            <a:ext cx="5728996" cy="4785722"/>
          </a:xfrm>
        </p:spPr>
        <p:txBody>
          <a:bodyPr/>
          <a:lstStyle/>
          <a:p>
            <a:pPr marL="324000" lvl="1" indent="-324000">
              <a:spcBef>
                <a:spcPts val="1600"/>
              </a:spcBef>
            </a:pPr>
            <a:r>
              <a:rPr lang="es-ES" dirty="0"/>
              <a:t>Compromiso y criterios de calidad 1-9</a:t>
            </a:r>
          </a:p>
          <a:p>
            <a:pPr marL="324000" lvl="1" indent="-324000">
              <a:spcBef>
                <a:spcPts val="1600"/>
              </a:spcBef>
            </a:pPr>
            <a:r>
              <a:rPr lang="es-ES" dirty="0"/>
              <a:t>¿Por qué es importante este compromiso? </a:t>
            </a:r>
          </a:p>
          <a:p>
            <a:pPr marL="324000" lvl="1" indent="-324000">
              <a:spcBef>
                <a:spcPts val="1600"/>
              </a:spcBef>
            </a:pPr>
            <a:r>
              <a:rPr lang="es-ES" dirty="0"/>
              <a:t>Indicadores de </a:t>
            </a:r>
            <a:r>
              <a:rPr lang="es-ES" dirty="0" smtClean="0"/>
              <a:t>cometido</a:t>
            </a:r>
            <a:endParaRPr lang="es-ES" dirty="0"/>
          </a:p>
          <a:p>
            <a:pPr marL="324000" lvl="1" indent="-324000">
              <a:spcBef>
                <a:spcPts val="1600"/>
              </a:spcBef>
            </a:pPr>
            <a:r>
              <a:rPr lang="es-ES" dirty="0"/>
              <a:t>Preguntas orientadoras para seguir la acciones clave y las responsabilidades organizativas</a:t>
            </a:r>
          </a:p>
          <a:p>
            <a:pPr marL="324000" lvl="1" indent="-324000">
              <a:spcBef>
                <a:spcPts val="1600"/>
              </a:spcBef>
            </a:pPr>
            <a:r>
              <a:rPr lang="es-ES" dirty="0"/>
              <a:t>Acciones clave + notas de orientación</a:t>
            </a:r>
          </a:p>
          <a:p>
            <a:pPr marL="324000" lvl="1" indent="-324000">
              <a:spcBef>
                <a:spcPts val="1600"/>
              </a:spcBef>
            </a:pPr>
            <a:r>
              <a:rPr lang="es-ES" dirty="0"/>
              <a:t>Responsabilidades de la </a:t>
            </a:r>
            <a:r>
              <a:rPr lang="es-ES" dirty="0" smtClean="0"/>
              <a:t>organización</a:t>
            </a:r>
          </a:p>
          <a:p>
            <a:pPr marL="324000" lvl="1" indent="-324000">
              <a:spcBef>
                <a:spcPts val="1600"/>
              </a:spcBef>
            </a:pPr>
            <a:r>
              <a:rPr lang="es-ES" dirty="0" smtClean="0"/>
              <a:t>Enlaces </a:t>
            </a:r>
            <a:r>
              <a:rPr lang="es-ES" dirty="0"/>
              <a:t>a orientación adicional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" dirty="0" smtClean="0"/>
              <a:t>Módulo A8 – La Norma Humanitaria Esencial (CHS) en el Manual Esfera Paquete de capacitación Esfera 2015</a:t>
            </a:r>
            <a:endParaRPr lang="en-GB" dirty="0" smtClean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172201" y="3928188"/>
            <a:ext cx="2819400" cy="21979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None/>
              <a:defRPr sz="2200" kern="1200">
                <a:solidFill>
                  <a:srgbClr val="000000"/>
                </a:solidFill>
                <a:latin typeface="Tahoma"/>
                <a:ea typeface="+mn-ea"/>
                <a:cs typeface="Tahoma"/>
              </a:defRPr>
            </a:lvl1pPr>
            <a:lvl2pPr marL="541338" indent="-365125" algn="l" defTabSz="457200" rtl="0" eaLnBrk="1" latinLnBrk="0" hangingPunct="1">
              <a:spcBef>
                <a:spcPts val="1000"/>
              </a:spcBef>
              <a:buClr>
                <a:schemeClr val="tx2"/>
              </a:buClr>
              <a:buFont typeface="Arial"/>
              <a:buChar char="•"/>
              <a:defRPr sz="2200" kern="1200">
                <a:solidFill>
                  <a:srgbClr val="000000"/>
                </a:solidFill>
                <a:latin typeface="Tahoma"/>
                <a:ea typeface="+mn-ea"/>
                <a:cs typeface="Tahoma"/>
              </a:defRPr>
            </a:lvl2pPr>
            <a:lvl3pPr marL="1082675" indent="-365125" algn="l" defTabSz="457200" rtl="0" eaLnBrk="1" latinLnBrk="0" hangingPunct="1">
              <a:spcBef>
                <a:spcPts val="1000"/>
              </a:spcBef>
              <a:buClr>
                <a:schemeClr val="tx2"/>
              </a:buClr>
              <a:buFont typeface="Lucida Grande"/>
              <a:buChar char="-"/>
              <a:defRPr sz="2200" kern="1200">
                <a:solidFill>
                  <a:srgbClr val="000000"/>
                </a:solidFill>
                <a:latin typeface="Tahoma"/>
                <a:ea typeface="+mn-ea"/>
                <a:cs typeface="Tahom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Lucida Sans Regular"/>
                <a:ea typeface="+mn-ea"/>
                <a:cs typeface="Lucida Sans Regular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400" kern="1200">
                <a:solidFill>
                  <a:schemeClr val="tx1"/>
                </a:solidFill>
                <a:latin typeface="Lucida Sans Regular"/>
                <a:ea typeface="+mn-ea"/>
                <a:cs typeface="Lucida Sans Regular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Bef>
                <a:spcPts val="800"/>
              </a:spcBef>
            </a:pPr>
            <a:r>
              <a:rPr lang="es-ES" sz="1600" b="1">
                <a:solidFill>
                  <a:schemeClr val="accent1"/>
                </a:solidFill>
              </a:rPr>
              <a:t>Recursos adicionales para apoyar la toma de decisiones y el aprendizaje continuo</a:t>
            </a:r>
            <a:endParaRPr lang="es-ES" sz="1600" b="1" dirty="0">
              <a:solidFill>
                <a:schemeClr val="accent1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876300" y="5627917"/>
            <a:ext cx="3845473" cy="0"/>
          </a:xfrm>
          <a:prstGeom prst="line">
            <a:avLst/>
          </a:prstGeom>
          <a:ln w="25400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457201" y="0"/>
            <a:ext cx="7679604" cy="1081760"/>
          </a:xfrm>
        </p:spPr>
        <p:txBody>
          <a:bodyPr/>
          <a:lstStyle/>
          <a:p>
            <a:r>
              <a:rPr lang="es-ES"/>
              <a:t>Elementos de la CHS</a:t>
            </a:r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3445330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0585"/>
            <a:ext cx="9144000" cy="650211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56808" y="1010630"/>
            <a:ext cx="2111829" cy="653142"/>
          </a:xfrm>
          <a:prstGeom prst="rect">
            <a:avLst/>
          </a:prstGeom>
          <a:noFill/>
          <a:ln w="5715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Rectangle 4"/>
          <p:cNvSpPr/>
          <p:nvPr/>
        </p:nvSpPr>
        <p:spPr>
          <a:xfrm>
            <a:off x="2888380" y="1010630"/>
            <a:ext cx="1495361" cy="653142"/>
          </a:xfrm>
          <a:prstGeom prst="rect">
            <a:avLst/>
          </a:prstGeom>
          <a:noFill/>
          <a:ln w="5715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Rectangle 5"/>
          <p:cNvSpPr/>
          <p:nvPr/>
        </p:nvSpPr>
        <p:spPr>
          <a:xfrm>
            <a:off x="23094" y="1781555"/>
            <a:ext cx="4274586" cy="1077686"/>
          </a:xfrm>
          <a:prstGeom prst="rect">
            <a:avLst/>
          </a:prstGeom>
          <a:noFill/>
          <a:ln w="5715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Rectangle 6"/>
          <p:cNvSpPr/>
          <p:nvPr/>
        </p:nvSpPr>
        <p:spPr>
          <a:xfrm>
            <a:off x="23093" y="2933756"/>
            <a:ext cx="4274437" cy="794656"/>
          </a:xfrm>
          <a:prstGeom prst="rect">
            <a:avLst/>
          </a:prstGeom>
          <a:noFill/>
          <a:ln w="5715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Rectangle 7"/>
          <p:cNvSpPr/>
          <p:nvPr/>
        </p:nvSpPr>
        <p:spPr>
          <a:xfrm>
            <a:off x="23094" y="3795958"/>
            <a:ext cx="4274586" cy="1110344"/>
          </a:xfrm>
          <a:prstGeom prst="rect">
            <a:avLst/>
          </a:prstGeom>
          <a:noFill/>
          <a:ln w="5715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Rectangle 8"/>
          <p:cNvSpPr/>
          <p:nvPr/>
        </p:nvSpPr>
        <p:spPr>
          <a:xfrm>
            <a:off x="51283" y="4977628"/>
            <a:ext cx="723266" cy="228112"/>
          </a:xfrm>
          <a:prstGeom prst="rect">
            <a:avLst/>
          </a:prstGeom>
          <a:noFill/>
          <a:ln w="5715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0" name="Rectangle 9"/>
          <p:cNvSpPr/>
          <p:nvPr/>
        </p:nvSpPr>
        <p:spPr>
          <a:xfrm>
            <a:off x="1035865" y="4977628"/>
            <a:ext cx="975815" cy="228112"/>
          </a:xfrm>
          <a:prstGeom prst="rect">
            <a:avLst/>
          </a:prstGeom>
          <a:noFill/>
          <a:ln w="5715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22510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9755"/>
            <a:ext cx="9144000" cy="629848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8228" y="2236302"/>
            <a:ext cx="4253115" cy="783769"/>
          </a:xfrm>
          <a:prstGeom prst="rect">
            <a:avLst/>
          </a:prstGeom>
          <a:noFill/>
          <a:ln w="5715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" name="Rectangle 3"/>
          <p:cNvSpPr/>
          <p:nvPr/>
        </p:nvSpPr>
        <p:spPr>
          <a:xfrm>
            <a:off x="43830" y="3083516"/>
            <a:ext cx="1984145" cy="249379"/>
          </a:xfrm>
          <a:prstGeom prst="rect">
            <a:avLst/>
          </a:prstGeom>
          <a:noFill/>
          <a:ln w="5715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mtClean="0"/>
              <a:t> </a:t>
            </a:r>
            <a:endParaRPr lang="en-AU"/>
          </a:p>
        </p:txBody>
      </p:sp>
      <p:sp>
        <p:nvSpPr>
          <p:cNvPr id="5" name="Rectangle 4"/>
          <p:cNvSpPr/>
          <p:nvPr/>
        </p:nvSpPr>
        <p:spPr>
          <a:xfrm>
            <a:off x="4782168" y="386161"/>
            <a:ext cx="1574916" cy="263685"/>
          </a:xfrm>
          <a:prstGeom prst="rect">
            <a:avLst/>
          </a:prstGeom>
          <a:noFill/>
          <a:ln w="5715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8001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Compromiso 3</a:t>
            </a:r>
            <a:endParaRPr lang="es-ES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442"/>
            <a:ext cx="8229600" cy="4785722"/>
          </a:xfrm>
        </p:spPr>
        <p:txBody>
          <a:bodyPr/>
          <a:lstStyle/>
          <a:p>
            <a:pPr>
              <a:spcBef>
                <a:spcPts val="2400"/>
              </a:spcBef>
            </a:pPr>
            <a:r>
              <a:rPr lang="es-ES" b="1" dirty="0"/>
              <a:t>Las comunidades y las personas afectadas por crisis no </a:t>
            </a:r>
            <a:r>
              <a:rPr lang="es-ES" b="1" dirty="0" smtClean="0"/>
              <a:t>se ven perjudicadas, </a:t>
            </a:r>
            <a:r>
              <a:rPr lang="es-ES" b="1" dirty="0"/>
              <a:t>y están más preparadas, </a:t>
            </a:r>
            <a:r>
              <a:rPr lang="es-ES" b="1" dirty="0" err="1"/>
              <a:t>resilientes</a:t>
            </a:r>
            <a:r>
              <a:rPr lang="es-ES" b="1" dirty="0"/>
              <a:t> y menos expuestas a riesgos como resultado de la acción humanitaria</a:t>
            </a:r>
            <a:r>
              <a:rPr lang="es-ES" b="1" dirty="0" smtClean="0"/>
              <a:t>.</a:t>
            </a:r>
            <a:endParaRPr lang="es-ES" b="1" dirty="0"/>
          </a:p>
          <a:p>
            <a:pPr>
              <a:spcBef>
                <a:spcPts val="2400"/>
              </a:spcBef>
            </a:pPr>
            <a:r>
              <a:rPr lang="es-ES" dirty="0" smtClean="0"/>
              <a:t>Buscar</a:t>
            </a:r>
            <a:r>
              <a:rPr lang="es-ES" dirty="0"/>
              <a:t>: “Las autoridades locales, líderes y organizaciones con la responsabilidad de responder a las crisis humanitarias opinan que sus capacidades se han incrementado.”</a:t>
            </a:r>
          </a:p>
          <a:p>
            <a:pPr>
              <a:spcBef>
                <a:spcPts val="2400"/>
              </a:spcBef>
            </a:pPr>
            <a:endParaRPr lang="es-ES" dirty="0"/>
          </a:p>
          <a:p>
            <a:pPr>
              <a:spcBef>
                <a:spcPts val="2400"/>
              </a:spcBef>
            </a:pPr>
            <a:r>
              <a:rPr lang="es-ES" i="1" dirty="0"/>
              <a:t>Indicador de desempeño 2 (p. </a:t>
            </a:r>
            <a:r>
              <a:rPr lang="es-ES" i="1" dirty="0" smtClean="0"/>
              <a:t>13)</a:t>
            </a:r>
            <a:endParaRPr lang="es-ES" i="1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" dirty="0" smtClean="0"/>
              <a:t>Módulo A8 – La Norma Humanitaria Esencial (CHS) en el Manual Esfera Paquete de capacitación Esfera 2015</a:t>
            </a:r>
            <a:endParaRPr lang="en-GB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8617" y="4060709"/>
            <a:ext cx="3098183" cy="2065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375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Compromiso 5</a:t>
            </a:r>
            <a:endParaRPr lang="es-ES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442"/>
            <a:ext cx="8229600" cy="4785722"/>
          </a:xfrm>
        </p:spPr>
        <p:txBody>
          <a:bodyPr/>
          <a:lstStyle/>
          <a:p>
            <a:pPr>
              <a:spcBef>
                <a:spcPts val="2400"/>
              </a:spcBef>
            </a:pPr>
            <a:r>
              <a:rPr lang="es-ES" b="1" dirty="0"/>
              <a:t>Las comunidades y las personas afectadas por crisis tienen acceso a mecanismos seguros y ágiles para manejar quejas. </a:t>
            </a:r>
          </a:p>
          <a:p>
            <a:pPr>
              <a:spcBef>
                <a:spcPts val="2400"/>
              </a:spcBef>
            </a:pPr>
            <a:r>
              <a:rPr lang="es-ES" dirty="0"/>
              <a:t>Buscar: </a:t>
            </a:r>
            <a:r>
              <a:rPr lang="es-ES" dirty="0" smtClean="0"/>
              <a:t>“¿</a:t>
            </a:r>
            <a:r>
              <a:rPr lang="es-ES" dirty="0"/>
              <a:t>Existen políticas, presupuestos y procedimientos </a:t>
            </a:r>
            <a:r>
              <a:rPr lang="es-ES" dirty="0" smtClean="0"/>
              <a:t>específicos para la gestión de </a:t>
            </a:r>
            <a:r>
              <a:rPr lang="es-ES" dirty="0"/>
              <a:t>quejas</a:t>
            </a:r>
            <a:r>
              <a:rPr lang="es-ES" dirty="0" smtClean="0"/>
              <a:t>?”</a:t>
            </a:r>
            <a:endParaRPr lang="es-ES" dirty="0"/>
          </a:p>
          <a:p>
            <a:pPr>
              <a:spcBef>
                <a:spcPts val="2400"/>
              </a:spcBef>
            </a:pPr>
            <a:r>
              <a:rPr lang="es-ES" i="1" dirty="0"/>
              <a:t>Pregunta </a:t>
            </a:r>
            <a:r>
              <a:rPr lang="es-ES" i="1" dirty="0" smtClean="0"/>
              <a:t>de orientación </a:t>
            </a:r>
            <a:r>
              <a:rPr lang="es-ES" i="1" dirty="0"/>
              <a:t>para </a:t>
            </a:r>
            <a:r>
              <a:rPr lang="es-ES" i="1" dirty="0" smtClean="0"/>
              <a:t>el monitoreo de </a:t>
            </a:r>
            <a:r>
              <a:rPr lang="es-ES" i="1" dirty="0"/>
              <a:t>las </a:t>
            </a:r>
            <a:r>
              <a:rPr lang="es-ES" i="1" dirty="0" smtClean="0"/>
              <a:t/>
            </a:r>
            <a:br>
              <a:rPr lang="es-ES" i="1" dirty="0" smtClean="0"/>
            </a:br>
            <a:r>
              <a:rPr lang="es-ES" i="1" dirty="0" smtClean="0"/>
              <a:t>responsabilidades de la organización (p</a:t>
            </a:r>
            <a:r>
              <a:rPr lang="es-ES" i="1" dirty="0"/>
              <a:t>. </a:t>
            </a:r>
            <a:r>
              <a:rPr lang="es-ES" i="1" dirty="0" smtClean="0"/>
              <a:t>23)</a:t>
            </a:r>
            <a:endParaRPr lang="es-ES" i="1" dirty="0"/>
          </a:p>
          <a:p>
            <a:pPr>
              <a:spcBef>
                <a:spcPts val="2400"/>
              </a:spcBef>
            </a:pPr>
            <a:endParaRPr lang="es-ES" dirty="0"/>
          </a:p>
          <a:p>
            <a:pPr>
              <a:spcBef>
                <a:spcPts val="2400"/>
              </a:spcBef>
            </a:pPr>
            <a:endParaRPr lang="es-ES" dirty="0"/>
          </a:p>
          <a:p>
            <a:pPr>
              <a:spcBef>
                <a:spcPts val="2400"/>
              </a:spcBef>
            </a:pPr>
            <a:endParaRPr lang="es-ES" dirty="0"/>
          </a:p>
          <a:p>
            <a:pPr>
              <a:spcBef>
                <a:spcPts val="2400"/>
              </a:spcBef>
            </a:pPr>
            <a:endParaRPr lang="es-ES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" dirty="0" smtClean="0"/>
              <a:t>Módulo A8 – La Norma Humanitaria Esencial (CHS) en el Manual Esfera Paquete de capacitación Esfera 2015</a:t>
            </a:r>
            <a:endParaRPr lang="en-GB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48245" y="4362587"/>
            <a:ext cx="3038555" cy="201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891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http://d4rri9bdfuube.cloudfront.net/assets/images/book/large/9780/8559/9780855984625.jpg"/>
          <p:cNvPicPr>
            <a:picLocks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70" r="14631" b="7703"/>
          <a:stretch/>
        </p:blipFill>
        <p:spPr bwMode="auto">
          <a:xfrm rot="-900000">
            <a:off x="507878" y="1618501"/>
            <a:ext cx="2876400" cy="4158000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6339" y="1274691"/>
            <a:ext cx="2875850" cy="4158000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El Manual Esfera</a:t>
            </a:r>
            <a:endParaRPr lang="es-ES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" dirty="0" smtClean="0"/>
              <a:t>Módulo A8 – La Norma Humanitaria Esencial (CHS) en el Manual Esfera Paquete de capacitación Esfera 2015</a:t>
            </a:r>
            <a:endParaRPr lang="en-GB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000">
            <a:off x="5665229" y="1642829"/>
            <a:ext cx="2875850" cy="415800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4207544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Compromiso 6</a:t>
            </a:r>
            <a:endParaRPr lang="es-ES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442"/>
            <a:ext cx="8229600" cy="4785722"/>
          </a:xfrm>
        </p:spPr>
        <p:txBody>
          <a:bodyPr/>
          <a:lstStyle/>
          <a:p>
            <a:pPr>
              <a:spcBef>
                <a:spcPts val="2400"/>
              </a:spcBef>
            </a:pPr>
            <a:r>
              <a:rPr lang="es-ES" b="1" dirty="0"/>
              <a:t>Las comunidades y las personas afectadas por crisis reciben asistencia coordinada y complementaria</a:t>
            </a:r>
            <a:r>
              <a:rPr lang="es-ES" b="1" dirty="0" smtClean="0"/>
              <a:t>.</a:t>
            </a:r>
            <a:endParaRPr lang="es-ES" b="1" dirty="0"/>
          </a:p>
          <a:p>
            <a:pPr>
              <a:spcBef>
                <a:spcPts val="2400"/>
              </a:spcBef>
            </a:pPr>
            <a:r>
              <a:rPr lang="es-ES" dirty="0"/>
              <a:t>Buscar: </a:t>
            </a:r>
            <a:r>
              <a:rPr lang="es-ES" dirty="0" smtClean="0"/>
              <a:t>“Las </a:t>
            </a:r>
            <a:r>
              <a:rPr lang="es-ES" dirty="0"/>
              <a:t>políticas y </a:t>
            </a:r>
            <a:r>
              <a:rPr lang="es-ES" dirty="0" smtClean="0"/>
              <a:t>las estrategias </a:t>
            </a:r>
            <a:r>
              <a:rPr lang="es-ES" dirty="0"/>
              <a:t>incluyen un </a:t>
            </a:r>
            <a:r>
              <a:rPr lang="es-ES" dirty="0" smtClean="0"/>
              <a:t>compromiso claro hacia </a:t>
            </a:r>
            <a:r>
              <a:rPr lang="es-ES" dirty="0"/>
              <a:t>la coordinación y la colaboración con </a:t>
            </a:r>
            <a:r>
              <a:rPr lang="es-ES" dirty="0" smtClean="0"/>
              <a:t>los demás, </a:t>
            </a:r>
            <a:r>
              <a:rPr lang="es-ES" dirty="0"/>
              <a:t>incluidas las autoridades </a:t>
            </a:r>
            <a:r>
              <a:rPr lang="es-ES" dirty="0" smtClean="0"/>
              <a:t>locales y nacionales, </a:t>
            </a:r>
            <a:r>
              <a:rPr lang="es-ES" dirty="0"/>
              <a:t>sin comprometer los principios humanitarios</a:t>
            </a:r>
            <a:r>
              <a:rPr lang="es-ES" dirty="0" smtClean="0"/>
              <a:t>.” </a:t>
            </a:r>
            <a:endParaRPr lang="es-ES" dirty="0"/>
          </a:p>
          <a:p>
            <a:pPr>
              <a:spcBef>
                <a:spcPts val="2400"/>
              </a:spcBef>
            </a:pPr>
            <a:r>
              <a:rPr lang="es-ES" i="1" dirty="0"/>
              <a:t>Responsabilidad organizativa </a:t>
            </a:r>
            <a:r>
              <a:rPr lang="es-ES" i="1" dirty="0" smtClean="0"/>
              <a:t>6.5 (p</a:t>
            </a:r>
            <a:r>
              <a:rPr lang="es-ES" i="1" dirty="0"/>
              <a:t>. </a:t>
            </a:r>
            <a:r>
              <a:rPr lang="es-ES" i="1" dirty="0" smtClean="0"/>
              <a:t>27)</a:t>
            </a:r>
            <a:endParaRPr lang="es-ES" i="1" dirty="0"/>
          </a:p>
          <a:p>
            <a:pPr>
              <a:spcBef>
                <a:spcPts val="2400"/>
              </a:spcBef>
            </a:pPr>
            <a:endParaRPr lang="es-ES" dirty="0"/>
          </a:p>
          <a:p>
            <a:pPr>
              <a:spcBef>
                <a:spcPts val="2400"/>
              </a:spcBef>
            </a:pPr>
            <a:endParaRPr lang="es-ES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" dirty="0" smtClean="0"/>
              <a:t>Módulo A8 – La Norma Humanitaria Esencial (CHS) en el Manual Esfera Paquete de capacitación Esfera 2015</a:t>
            </a:r>
            <a:endParaRPr lang="en-GB" dirty="0" smtClean="0"/>
          </a:p>
        </p:txBody>
      </p:sp>
      <p:pic>
        <p:nvPicPr>
          <p:cNvPr id="7" name="Picture 6" descr="Jalozai-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38799" y="3877249"/>
            <a:ext cx="3015823" cy="201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9764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Compromiso 8</a:t>
            </a:r>
            <a:endParaRPr lang="es-ES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442"/>
            <a:ext cx="8229600" cy="4785722"/>
          </a:xfrm>
        </p:spPr>
        <p:txBody>
          <a:bodyPr/>
          <a:lstStyle/>
          <a:p>
            <a:pPr>
              <a:spcBef>
                <a:spcPts val="2400"/>
              </a:spcBef>
            </a:pPr>
            <a:r>
              <a:rPr lang="es-ES" b="1" dirty="0"/>
              <a:t>Las comunidades y las personas afectadas por crisis reciben la asistencia que requieren por parte </a:t>
            </a:r>
            <a:r>
              <a:rPr lang="es-ES" b="1" dirty="0" smtClean="0"/>
              <a:t>del personal </a:t>
            </a:r>
            <a:r>
              <a:rPr lang="es-ES" b="1" dirty="0"/>
              <a:t>y voluntarios competentes y </a:t>
            </a:r>
            <a:r>
              <a:rPr lang="es-ES" b="1" dirty="0" smtClean="0"/>
              <a:t>gestionados de forma adecuada.</a:t>
            </a:r>
            <a:endParaRPr lang="es-ES" b="1" dirty="0"/>
          </a:p>
          <a:p>
            <a:pPr>
              <a:spcBef>
                <a:spcPts val="2400"/>
              </a:spcBef>
            </a:pPr>
            <a:r>
              <a:rPr lang="es-ES" dirty="0"/>
              <a:t>Buscar: </a:t>
            </a:r>
            <a:r>
              <a:rPr lang="es-ES" dirty="0" smtClean="0"/>
              <a:t>“¿El personal está informado sobre el </a:t>
            </a:r>
            <a:r>
              <a:rPr lang="es-ES" dirty="0"/>
              <a:t>apoyo disponible para desarrollar las competencias </a:t>
            </a:r>
            <a:r>
              <a:rPr lang="es-ES" dirty="0" smtClean="0"/>
              <a:t>que sus puestos requieren y lo </a:t>
            </a:r>
            <a:r>
              <a:rPr lang="es-ES" dirty="0"/>
              <a:t>están </a:t>
            </a:r>
            <a:r>
              <a:rPr lang="es-ES" dirty="0" smtClean="0"/>
              <a:t>utilizando?”</a:t>
            </a:r>
            <a:endParaRPr lang="es-ES" dirty="0"/>
          </a:p>
          <a:p>
            <a:pPr>
              <a:spcBef>
                <a:spcPts val="2400"/>
              </a:spcBef>
            </a:pPr>
            <a:r>
              <a:rPr lang="es-ES" i="1" dirty="0"/>
              <a:t>Preguntas </a:t>
            </a:r>
            <a:r>
              <a:rPr lang="es-ES" i="1" dirty="0" smtClean="0"/>
              <a:t>de orientación para el monitoreo de las </a:t>
            </a:r>
            <a:r>
              <a:rPr lang="es-ES" i="1" dirty="0"/>
              <a:t>acciones clave </a:t>
            </a:r>
            <a:r>
              <a:rPr lang="es-ES" i="1" dirty="0" smtClean="0"/>
              <a:t>(p</a:t>
            </a:r>
            <a:r>
              <a:rPr lang="es-ES" i="1" dirty="0"/>
              <a:t>. </a:t>
            </a:r>
            <a:r>
              <a:rPr lang="es-ES" i="1" dirty="0" smtClean="0"/>
              <a:t>32)</a:t>
            </a:r>
            <a:endParaRPr lang="es-ES" i="1" dirty="0"/>
          </a:p>
          <a:p>
            <a:pPr>
              <a:spcBef>
                <a:spcPts val="2400"/>
              </a:spcBef>
            </a:pPr>
            <a:endParaRPr lang="es-ES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" dirty="0" smtClean="0"/>
              <a:t>Módulo A8 – La Norma Humanitaria Esencial (CHS) en el Manual Esfera Paquete de capacitación Esfera 2015</a:t>
            </a:r>
            <a:endParaRPr lang="en-GB" dirty="0" smtClean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0751" y="4374433"/>
            <a:ext cx="3009456" cy="200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492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solidFill>
                  <a:srgbClr val="004386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Huracán </a:t>
            </a:r>
            <a:r>
              <a:rPr lang="es-ES" noProof="0" smtClean="0"/>
              <a:t>Esther</a:t>
            </a:r>
            <a:endParaRPr lang="es-ES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" dirty="0" smtClean="0"/>
              <a:t>Módulo A8 – La Norma Humanitaria Esencial (CHS) en el Manual Esfera Paquete de capacitación Esfera 2015</a:t>
            </a:r>
            <a:endParaRPr lang="en-GB" dirty="0" smtClean="0"/>
          </a:p>
        </p:txBody>
      </p:sp>
      <p:pic>
        <p:nvPicPr>
          <p:cNvPr id="5" name="Picture 2" descr="http://i.telegraph.co.uk/multimedia/archive/03232/Cyclone_Pam_3232407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211" y="1338261"/>
            <a:ext cx="7337579" cy="4580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0025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Huracán Esther – consecuencias</a:t>
            </a:r>
            <a:endParaRPr lang="es-ES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442"/>
            <a:ext cx="4498171" cy="4785722"/>
          </a:xfrm>
        </p:spPr>
        <p:txBody>
          <a:bodyPr/>
          <a:lstStyle/>
          <a:p>
            <a:pPr marL="252000" lvl="1" indent="-252000">
              <a:spcBef>
                <a:spcPts val="1200"/>
              </a:spcBef>
            </a:pPr>
            <a:r>
              <a:rPr lang="es-ES" sz="1800"/>
              <a:t>El Huracán Esther llegó a la isla caribeña de Sarandeh el 21 de agosto. </a:t>
            </a:r>
          </a:p>
          <a:p>
            <a:pPr marL="252000" lvl="1" indent="-252000">
              <a:spcBef>
                <a:spcPts val="1200"/>
              </a:spcBef>
            </a:pPr>
            <a:r>
              <a:rPr lang="es-ES" sz="1800"/>
              <a:t>45% de residentes desplazados (21,500 personas).</a:t>
            </a:r>
          </a:p>
          <a:p>
            <a:pPr marL="252000" lvl="1" indent="-252000">
              <a:spcBef>
                <a:spcPts val="1200"/>
              </a:spcBef>
            </a:pPr>
            <a:r>
              <a:rPr lang="es-ES" sz="1800"/>
              <a:t>Se declara un Estado de emergencia, y se solicita ayuda. </a:t>
            </a:r>
          </a:p>
          <a:p>
            <a:pPr marL="252000" lvl="1" indent="-252000">
              <a:spcBef>
                <a:spcPts val="1200"/>
              </a:spcBef>
            </a:pPr>
            <a:r>
              <a:rPr lang="es-ES" sz="1800"/>
              <a:t>Graves trastornos a la vida de la isla. </a:t>
            </a:r>
          </a:p>
          <a:p>
            <a:pPr marL="252000" lvl="1" indent="-252000">
              <a:spcBef>
                <a:spcPts val="1200"/>
              </a:spcBef>
            </a:pPr>
            <a:r>
              <a:rPr lang="es-ES" sz="1800"/>
              <a:t>Port Jackson ha sufrido graves daños. </a:t>
            </a:r>
          </a:p>
          <a:p>
            <a:pPr marL="252000" lvl="1" indent="-252000">
              <a:spcBef>
                <a:spcPts val="1200"/>
              </a:spcBef>
            </a:pPr>
            <a:r>
              <a:rPr lang="es-ES" sz="1800"/>
              <a:t>Los informes iniciales dicen que el 50% de los edificios de la capital han sido destruidos. </a:t>
            </a:r>
          </a:p>
          <a:p>
            <a:pPr marL="252000" lvl="1" indent="-252000">
              <a:spcBef>
                <a:spcPts val="1200"/>
              </a:spcBef>
            </a:pPr>
            <a:r>
              <a:rPr lang="es-ES" sz="1800"/>
              <a:t>Traumas físicos a gran escala, los hospitales están desbordados. </a:t>
            </a:r>
            <a:endParaRPr lang="es-ES" sz="1800" dirty="0" err="1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" dirty="0" smtClean="0"/>
              <a:t>Módulo A8 – La Norma Humanitaria Esencial (CHS) en el Manual Esfera Paquete de capacitación Esfera 2015</a:t>
            </a:r>
            <a:endParaRPr lang="en-GB" dirty="0" smtClean="0"/>
          </a:p>
        </p:txBody>
      </p:sp>
      <p:pic>
        <p:nvPicPr>
          <p:cNvPr id="5" name="Picture 8" descr="http://www.skynews.com.au/content/dam/skynews/news/national/2015/01/19/skynews_539115351.jpg/jcr:content/renditions/skynews.img.1200.745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5371" y="1213155"/>
            <a:ext cx="3665736" cy="2275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http://relief.medair.org/assets/uploads/images/adobe_pic_vanuatu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5371" y="3668632"/>
            <a:ext cx="3665736" cy="2441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7980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Información de fondo acerca de </a:t>
            </a:r>
            <a:r>
              <a:rPr lang="es-ES" smtClean="0"/>
              <a:t>Sarandeh</a:t>
            </a:r>
            <a:endParaRPr lang="es-ES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442"/>
            <a:ext cx="4498171" cy="4785722"/>
          </a:xfrm>
        </p:spPr>
        <p:txBody>
          <a:bodyPr/>
          <a:lstStyle/>
          <a:p>
            <a:pPr marL="180000" lvl="1" indent="-180000">
              <a:lnSpc>
                <a:spcPct val="95000"/>
              </a:lnSpc>
              <a:spcBef>
                <a:spcPts val="600"/>
              </a:spcBef>
            </a:pPr>
            <a:r>
              <a:rPr lang="es-ES" sz="1800"/>
              <a:t>País post-conflicto que emerge de una violenta guerra civil de 15 años entre una minoría étnica históricamente poderosa y una mayoría más pobre, compuesta tres grupos distintos a nivel nacional.  </a:t>
            </a:r>
          </a:p>
          <a:p>
            <a:pPr marL="180000" lvl="1" indent="-180000">
              <a:lnSpc>
                <a:spcPct val="95000"/>
              </a:lnSpc>
              <a:spcBef>
                <a:spcPts val="600"/>
              </a:spcBef>
            </a:pPr>
            <a:r>
              <a:rPr lang="es-ES" sz="1800"/>
              <a:t>Frágil acuerdo de reparto de poder.</a:t>
            </a:r>
          </a:p>
          <a:p>
            <a:pPr marL="180000" lvl="1" indent="-180000">
              <a:lnSpc>
                <a:spcPct val="95000"/>
              </a:lnSpc>
              <a:spcBef>
                <a:spcPts val="600"/>
              </a:spcBef>
            </a:pPr>
            <a:r>
              <a:rPr lang="es-ES" sz="1800"/>
              <a:t>Alta prevalencia de VIH a nivel nacional en contextos urbanos y rurales. </a:t>
            </a:r>
          </a:p>
          <a:p>
            <a:pPr marL="180000" lvl="1" indent="-180000">
              <a:lnSpc>
                <a:spcPct val="95000"/>
              </a:lnSpc>
              <a:spcBef>
                <a:spcPts val="600"/>
              </a:spcBef>
            </a:pPr>
            <a:r>
              <a:rPr lang="es-ES" sz="1800"/>
              <a:t>Bajo nivel de alfabetización, baja retención en escuelas secundarias y alta migración urbana</a:t>
            </a:r>
          </a:p>
          <a:p>
            <a:pPr marL="180000" lvl="1" indent="-180000">
              <a:lnSpc>
                <a:spcPct val="95000"/>
              </a:lnSpc>
              <a:spcBef>
                <a:spcPts val="600"/>
              </a:spcBef>
            </a:pPr>
            <a:r>
              <a:rPr lang="es-ES" sz="1800"/>
              <a:t>La economía de Sarandeh se estancó durante la guerra, pero muestra pequeñas señales de mejora, con inversores que regresan. </a:t>
            </a:r>
            <a:endParaRPr lang="es-ES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" dirty="0" smtClean="0"/>
              <a:t>Módulo A8 – La Norma Humanitaria Esencial (CHS) en el Manual Esfera Paquete de capacitación Esfera 2015</a:t>
            </a:r>
            <a:endParaRPr lang="en-GB" dirty="0" smtClean="0"/>
          </a:p>
        </p:txBody>
      </p:sp>
      <p:pic>
        <p:nvPicPr>
          <p:cNvPr id="5" name="Picture 8" descr="http://www.skynews.com.au/content/dam/skynews/news/national/2015/01/19/skynews_539115351.jpg/jcr:content/renditions/skynews.img.1200.745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5371" y="1213155"/>
            <a:ext cx="3665736" cy="2275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http://relief.medair.org/assets/uploads/images/adobe_pic_vanuatu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5371" y="3668632"/>
            <a:ext cx="3665736" cy="2441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8200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Instrucciones</a:t>
            </a:r>
            <a:endParaRPr lang="es-ES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ct val="95000"/>
              </a:lnSpc>
              <a:spcBef>
                <a:spcPts val="1200"/>
              </a:spcBef>
            </a:pPr>
            <a:r>
              <a:rPr lang="es-ES" sz="2000"/>
              <a:t>En su grupo, debatir cómo puede aportarse a la </a:t>
            </a:r>
            <a:br>
              <a:rPr lang="es-ES" sz="2000"/>
            </a:br>
            <a:r>
              <a:rPr lang="es-ES" sz="2000" smtClean="0"/>
              <a:t>situación </a:t>
            </a:r>
            <a:r>
              <a:rPr lang="es-ES" sz="2000"/>
              <a:t>un mayor nivel de calidad y rendición </a:t>
            </a:r>
            <a:r>
              <a:rPr lang="es-ES" sz="2000" smtClean="0"/>
              <a:t/>
            </a:r>
            <a:br>
              <a:rPr lang="es-ES" sz="2000" smtClean="0"/>
            </a:br>
            <a:r>
              <a:rPr lang="es-ES" sz="2000" smtClean="0"/>
              <a:t>de </a:t>
            </a:r>
            <a:r>
              <a:rPr lang="es-ES" sz="2000"/>
              <a:t>cuentas.  </a:t>
            </a:r>
          </a:p>
          <a:p>
            <a:pPr>
              <a:lnSpc>
                <a:spcPct val="95000"/>
              </a:lnSpc>
              <a:spcBef>
                <a:spcPts val="1200"/>
              </a:spcBef>
            </a:pPr>
            <a:r>
              <a:rPr lang="es-ES" sz="2000" b="1"/>
              <a:t>Por favor, enumerar al menos tres formas </a:t>
            </a:r>
            <a:r>
              <a:rPr lang="es-ES" sz="2000" b="1" smtClean="0"/>
              <a:t/>
            </a:r>
            <a:br>
              <a:rPr lang="es-ES" sz="2000" b="1" smtClean="0"/>
            </a:br>
            <a:r>
              <a:rPr lang="es-ES" sz="2000" b="1" smtClean="0"/>
              <a:t>en que </a:t>
            </a:r>
            <a:r>
              <a:rPr lang="es-ES" sz="2000" b="1"/>
              <a:t>puede mejorarse la respuesta </a:t>
            </a:r>
            <a:r>
              <a:rPr lang="es-ES" sz="2000" b="1" smtClean="0"/>
              <a:t/>
            </a:r>
            <a:br>
              <a:rPr lang="es-ES" sz="2000" b="1" smtClean="0"/>
            </a:br>
            <a:r>
              <a:rPr lang="es-ES" sz="2000" b="1" smtClean="0"/>
              <a:t>utilizando conjuntamente </a:t>
            </a:r>
            <a:r>
              <a:rPr lang="es-ES" sz="2000" b="1"/>
              <a:t>los compromisos de CHS, las normas mínimas técnicas de Esfera y los Principios de protección Esfera.  </a:t>
            </a:r>
          </a:p>
          <a:p>
            <a:pPr lvl="1">
              <a:lnSpc>
                <a:spcPct val="95000"/>
              </a:lnSpc>
              <a:spcBef>
                <a:spcPts val="800"/>
              </a:spcBef>
            </a:pPr>
            <a:r>
              <a:rPr lang="es-ES" sz="2000"/>
              <a:t>Prepárese para presentar las </a:t>
            </a:r>
            <a:r>
              <a:rPr lang="es-ES" sz="2000" smtClean="0"/>
              <a:t/>
            </a:r>
            <a:br>
              <a:rPr lang="es-ES" sz="2000" smtClean="0"/>
            </a:br>
            <a:r>
              <a:rPr lang="es-ES" sz="2000" smtClean="0"/>
              <a:t>conclusiones de </a:t>
            </a:r>
            <a:r>
              <a:rPr lang="es-ES" sz="2000"/>
              <a:t>su grupo.  </a:t>
            </a:r>
          </a:p>
          <a:p>
            <a:pPr lvl="1">
              <a:lnSpc>
                <a:spcPct val="95000"/>
              </a:lnSpc>
              <a:spcBef>
                <a:spcPts val="800"/>
              </a:spcBef>
            </a:pPr>
            <a:r>
              <a:rPr lang="es-ES" sz="2000"/>
              <a:t>Presentar en un rotafolio (5 minutos </a:t>
            </a:r>
            <a:r>
              <a:rPr lang="es-ES" sz="2000" smtClean="0"/>
              <a:t/>
            </a:r>
            <a:br>
              <a:rPr lang="es-ES" sz="2000" smtClean="0"/>
            </a:br>
            <a:r>
              <a:rPr lang="es-ES" sz="2000" smtClean="0"/>
              <a:t>por </a:t>
            </a:r>
            <a:r>
              <a:rPr lang="es-ES" sz="2000"/>
              <a:t>grupo</a:t>
            </a:r>
            <a:r>
              <a:rPr lang="es-ES" sz="2000" smtClean="0"/>
              <a:t>)</a:t>
            </a:r>
            <a:endParaRPr lang="es-ES" sz="2000"/>
          </a:p>
          <a:p>
            <a:pPr lvl="1">
              <a:lnSpc>
                <a:spcPct val="95000"/>
              </a:lnSpc>
              <a:spcBef>
                <a:spcPts val="800"/>
              </a:spcBef>
            </a:pPr>
            <a:r>
              <a:rPr lang="es-ES" sz="2000" b="1">
                <a:solidFill>
                  <a:schemeClr val="accent1"/>
                </a:solidFill>
              </a:rPr>
              <a:t>Tiene 25’ para preparar esta </a:t>
            </a:r>
            <a:r>
              <a:rPr lang="es-ES" sz="2000" b="1" smtClean="0">
                <a:solidFill>
                  <a:schemeClr val="accent1"/>
                </a:solidFill>
              </a:rPr>
              <a:t/>
            </a:r>
            <a:br>
              <a:rPr lang="es-ES" sz="2000" b="1" smtClean="0">
                <a:solidFill>
                  <a:schemeClr val="accent1"/>
                </a:solidFill>
              </a:rPr>
            </a:br>
            <a:r>
              <a:rPr lang="es-ES" sz="2000" b="1" smtClean="0">
                <a:solidFill>
                  <a:schemeClr val="accent1"/>
                </a:solidFill>
              </a:rPr>
              <a:t>actividad.</a:t>
            </a:r>
            <a:endParaRPr lang="es-ES" sz="2000" b="1">
              <a:solidFill>
                <a:schemeClr val="accent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" dirty="0" smtClean="0"/>
              <a:t>Módulo A8 – La Norma Humanitaria Esencial (CHS) en el Manual Esfera Paquete de capacitación Esfera 2015</a:t>
            </a:r>
            <a:endParaRPr lang="en-GB" dirty="0" smtClean="0"/>
          </a:p>
        </p:txBody>
      </p:sp>
      <p:pic>
        <p:nvPicPr>
          <p:cNvPr id="5" name="Picture 2" descr="https://upload.wikimedia.org/wikipedia/commons/thumb/a/a9/Boat_Graveyard_14_March_2015.jpg/220px-Boat_Graveyard_14_March_20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3743" y="1340442"/>
            <a:ext cx="2095500" cy="140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0478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Mensajes clave</a:t>
            </a:r>
            <a:endParaRPr lang="es-ES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340442"/>
            <a:ext cx="8332237" cy="4785722"/>
          </a:xfrm>
        </p:spPr>
        <p:txBody>
          <a:bodyPr/>
          <a:lstStyle/>
          <a:p>
            <a:pPr marL="361950" lvl="1" indent="-361950">
              <a:spcBef>
                <a:spcPts val="1800"/>
              </a:spcBef>
            </a:pPr>
            <a:r>
              <a:rPr lang="es-ES" sz="2000"/>
              <a:t>La CHS es un conjunto voluntario de compromisos, acciones alcanzables y políticas, procesos y sistemas. </a:t>
            </a:r>
          </a:p>
          <a:p>
            <a:pPr marL="361950" lvl="1" indent="-361950">
              <a:spcBef>
                <a:spcPts val="1800"/>
              </a:spcBef>
            </a:pPr>
            <a:r>
              <a:rPr lang="es-ES" sz="2000"/>
              <a:t>Es una norma medible y verificable.</a:t>
            </a:r>
          </a:p>
          <a:p>
            <a:pPr marL="361950" lvl="1" indent="-361950">
              <a:spcBef>
                <a:spcPts val="1800"/>
              </a:spcBef>
            </a:pPr>
            <a:r>
              <a:rPr lang="es-ES" sz="2000"/>
              <a:t>Cuando los indicadores muestran carencias, esto proporciona una excelente oportunidad para reflexionar y abogar por los cambios requeridos, en lugar de señalar un rendimiento pobre o debilidades organizativas.  </a:t>
            </a:r>
          </a:p>
          <a:p>
            <a:pPr marL="361950" lvl="1" indent="-361950">
              <a:spcBef>
                <a:spcPts val="1800"/>
              </a:spcBef>
            </a:pPr>
            <a:r>
              <a:rPr lang="es-ES" sz="2000"/>
              <a:t>La CHS ha de usarse conjuntamente con la Carta Humanitaria, los Principios de protección, las normas mínimas técnicas de Esfera y las normas complementarias de Esfera.  Juntos, proporcionan un marco completo de calidad, efectividad de la respuesta humanitaria y rendición de cuentas hacia las poblaciones afectadas por desastres.</a:t>
            </a:r>
            <a:endParaRPr lang="es-ES" sz="2000" dirty="0" err="1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" dirty="0" smtClean="0"/>
              <a:t>Módulo A8 – La Norma Humanitaria Esencial (CHS) en el Manual Esfera Paquete de capacitación Esfera 2015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241493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Más recursos de lectura</a:t>
            </a:r>
            <a:endParaRPr lang="es-ES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32000" lvl="0" indent="-432000" fontAlgn="base">
              <a:spcBef>
                <a:spcPts val="1800"/>
              </a:spcBef>
              <a:spcAft>
                <a:spcPct val="0"/>
              </a:spcAft>
              <a:buClr>
                <a:srgbClr val="004386"/>
              </a:buClr>
              <a:buFont typeface="Calibri" panose="020F0502020204030204" pitchFamily="34" charset="0"/>
              <a:buAutoNum type="arabicPeriod"/>
            </a:pPr>
            <a:r>
              <a:rPr lang="en-US" altLang="en-US" dirty="0" err="1">
                <a:latin typeface="Tahoma" panose="020B0604030504040204" pitchFamily="34" charset="0"/>
                <a:cs typeface="Tahoma" panose="020B0604030504040204" pitchFamily="34" charset="0"/>
              </a:rPr>
              <a:t>Sitio</a:t>
            </a:r>
            <a:r>
              <a:rPr lang="en-US" altLang="en-US" dirty="0">
                <a:latin typeface="Tahoma" panose="020B0604030504040204" pitchFamily="34" charset="0"/>
                <a:cs typeface="Tahoma" panose="020B0604030504040204" pitchFamily="34" charset="0"/>
              </a:rPr>
              <a:t> web de la </a:t>
            </a:r>
            <a:r>
              <a:rPr lang="en-US" altLang="en-US" u="sng" dirty="0">
                <a:latin typeface="Tahoma" panose="020B0604030504040204" pitchFamily="34" charset="0"/>
                <a:cs typeface="Tahoma" panose="020B0604030504040204" pitchFamily="34" charset="0"/>
                <a:hlinkClick r:id="rId2"/>
              </a:rPr>
              <a:t>Norma Humanitaria </a:t>
            </a:r>
            <a:r>
              <a:rPr lang="en-US" altLang="en-US" u="sng" dirty="0" err="1">
                <a:latin typeface="Tahoma" panose="020B0604030504040204" pitchFamily="34" charset="0"/>
                <a:cs typeface="Tahoma" panose="020B0604030504040204" pitchFamily="34" charset="0"/>
                <a:hlinkClick r:id="rId2"/>
              </a:rPr>
              <a:t>Esencial</a:t>
            </a:r>
            <a:r>
              <a:rPr lang="en-US" altLang="en-US" dirty="0">
                <a:latin typeface="Tahoma" panose="020B0604030504040204" pitchFamily="34" charset="0"/>
                <a:cs typeface="Tahoma" panose="020B0604030504040204" pitchFamily="34" charset="0"/>
              </a:rPr>
              <a:t> para </a:t>
            </a:r>
            <a:r>
              <a:rPr lang="en-US" altLang="en-US" dirty="0" err="1">
                <a:latin typeface="Tahoma" panose="020B0604030504040204" pitchFamily="34" charset="0"/>
                <a:cs typeface="Tahoma" panose="020B0604030504040204" pitchFamily="34" charset="0"/>
              </a:rPr>
              <a:t>más</a:t>
            </a:r>
            <a:r>
              <a:rPr lang="en-US" altLang="en-US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dirty="0" err="1">
                <a:latin typeface="Tahoma" panose="020B0604030504040204" pitchFamily="34" charset="0"/>
                <a:cs typeface="Tahoma" panose="020B0604030504040204" pitchFamily="34" charset="0"/>
              </a:rPr>
              <a:t>datos</a:t>
            </a:r>
            <a:r>
              <a:rPr lang="en-US" altLang="en-US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dirty="0" err="1">
                <a:latin typeface="Tahoma" panose="020B0604030504040204" pitchFamily="34" charset="0"/>
                <a:cs typeface="Tahoma" panose="020B0604030504040204" pitchFamily="34" charset="0"/>
              </a:rPr>
              <a:t>sobre</a:t>
            </a:r>
            <a:r>
              <a:rPr lang="en-US" altLang="en-US" dirty="0">
                <a:latin typeface="Tahoma" panose="020B0604030504040204" pitchFamily="34" charset="0"/>
                <a:cs typeface="Tahoma" panose="020B0604030504040204" pitchFamily="34" charset="0"/>
              </a:rPr>
              <a:t> la </a:t>
            </a:r>
            <a:r>
              <a:rPr lang="en-US" altLang="en-US" dirty="0" err="1">
                <a:latin typeface="Tahoma" panose="020B0604030504040204" pitchFamily="34" charset="0"/>
                <a:cs typeface="Tahoma" panose="020B0604030504040204" pitchFamily="34" charset="0"/>
              </a:rPr>
              <a:t>información</a:t>
            </a:r>
            <a:r>
              <a:rPr lang="en-US" altLang="en-US" dirty="0">
                <a:latin typeface="Tahoma" panose="020B0604030504040204" pitchFamily="34" charset="0"/>
                <a:cs typeface="Tahoma" panose="020B0604030504040204" pitchFamily="34" charset="0"/>
              </a:rPr>
              <a:t> de </a:t>
            </a:r>
            <a:r>
              <a:rPr lang="en-US" altLang="en-US" dirty="0" err="1">
                <a:latin typeface="Tahoma" panose="020B0604030504040204" pitchFamily="34" charset="0"/>
                <a:cs typeface="Tahoma" panose="020B0604030504040204" pitchFamily="34" charset="0"/>
              </a:rPr>
              <a:t>fondo</a:t>
            </a:r>
            <a:r>
              <a:rPr lang="en-US" altLang="en-US" dirty="0">
                <a:latin typeface="Tahoma" panose="020B0604030504040204" pitchFamily="34" charset="0"/>
                <a:cs typeface="Tahoma" panose="020B0604030504040204" pitchFamily="34" charset="0"/>
              </a:rPr>
              <a:t> y el </a:t>
            </a:r>
            <a:r>
              <a:rPr lang="en-US" altLang="en-US" dirty="0" err="1">
                <a:latin typeface="Tahoma" panose="020B0604030504040204" pitchFamily="34" charset="0"/>
                <a:cs typeface="Tahoma" panose="020B0604030504040204" pitchFamily="34" charset="0"/>
              </a:rPr>
              <a:t>desarrollo</a:t>
            </a:r>
            <a:r>
              <a:rPr lang="en-US" altLang="en-US" dirty="0">
                <a:latin typeface="Tahoma" panose="020B0604030504040204" pitchFamily="34" charset="0"/>
                <a:cs typeface="Tahoma" panose="020B0604030504040204" pitchFamily="34" charset="0"/>
              </a:rPr>
              <a:t> de la CHS.</a:t>
            </a:r>
          </a:p>
          <a:p>
            <a:pPr marL="432000" lvl="0" indent="-432000" fontAlgn="base">
              <a:spcBef>
                <a:spcPts val="1800"/>
              </a:spcBef>
              <a:spcAft>
                <a:spcPct val="0"/>
              </a:spcAft>
              <a:buClr>
                <a:srgbClr val="004386"/>
              </a:buClr>
              <a:buFont typeface="Calibri" panose="020F0502020204030204" pitchFamily="34" charset="0"/>
              <a:buAutoNum type="arabicPeriod"/>
            </a:pPr>
            <a:r>
              <a:rPr lang="en-US" altLang="en-US" dirty="0">
                <a:latin typeface="Tahoma" panose="020B0604030504040204" pitchFamily="34" charset="0"/>
                <a:cs typeface="Tahoma" panose="020B0604030504040204" pitchFamily="34" charset="0"/>
              </a:rPr>
              <a:t>El </a:t>
            </a:r>
            <a:r>
              <a:rPr lang="en-US" altLang="en-US" dirty="0" err="1">
                <a:latin typeface="Tahoma" panose="020B0604030504040204" pitchFamily="34" charset="0"/>
                <a:cs typeface="Tahoma" panose="020B0604030504040204" pitchFamily="34" charset="0"/>
                <a:hlinkClick r:id="rId3"/>
              </a:rPr>
              <a:t>sitio</a:t>
            </a:r>
            <a:r>
              <a:rPr lang="en-US" altLang="en-US" dirty="0">
                <a:latin typeface="Tahoma" panose="020B0604030504040204" pitchFamily="34" charset="0"/>
                <a:cs typeface="Tahoma" panose="020B0604030504040204" pitchFamily="34" charset="0"/>
                <a:hlinkClick r:id="rId3"/>
              </a:rPr>
              <a:t> web de </a:t>
            </a:r>
            <a:r>
              <a:rPr lang="en-US" altLang="en-US" dirty="0" err="1">
                <a:latin typeface="Tahoma" panose="020B0604030504040204" pitchFamily="34" charset="0"/>
                <a:cs typeface="Tahoma" panose="020B0604030504040204" pitchFamily="34" charset="0"/>
                <a:hlinkClick r:id="rId3"/>
              </a:rPr>
              <a:t>Esfera</a:t>
            </a:r>
            <a:endParaRPr lang="en-US" altLang="en-US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432000" lvl="0" indent="-432000" fontAlgn="base">
              <a:spcBef>
                <a:spcPts val="1800"/>
              </a:spcBef>
              <a:spcAft>
                <a:spcPct val="0"/>
              </a:spcAft>
              <a:buClr>
                <a:srgbClr val="004386"/>
              </a:buClr>
              <a:buFont typeface="Calibri" panose="020F0502020204030204" pitchFamily="34" charset="0"/>
              <a:buAutoNum type="arabicPeriod"/>
            </a:pPr>
            <a:r>
              <a:rPr lang="en-US" altLang="en-US" dirty="0">
                <a:latin typeface="Tahoma" panose="020B0604030504040204" pitchFamily="34" charset="0"/>
                <a:cs typeface="Tahoma" panose="020B0604030504040204" pitchFamily="34" charset="0"/>
              </a:rPr>
              <a:t>El </a:t>
            </a:r>
            <a:r>
              <a:rPr lang="en-US" altLang="en-US" dirty="0" err="1">
                <a:latin typeface="Tahoma" panose="020B0604030504040204" pitchFamily="34" charset="0"/>
                <a:cs typeface="Tahoma" panose="020B0604030504040204" pitchFamily="34" charset="0"/>
              </a:rPr>
              <a:t>sitio</a:t>
            </a:r>
            <a:r>
              <a:rPr lang="en-US" altLang="en-US" dirty="0">
                <a:latin typeface="Tahoma" panose="020B0604030504040204" pitchFamily="34" charset="0"/>
                <a:cs typeface="Tahoma" panose="020B0604030504040204" pitchFamily="34" charset="0"/>
              </a:rPr>
              <a:t> web de la </a:t>
            </a:r>
            <a:r>
              <a:rPr lang="en-US" altLang="en-US" u="sng" dirty="0" err="1">
                <a:latin typeface="Tahoma" panose="020B0604030504040204" pitchFamily="34" charset="0"/>
                <a:cs typeface="Tahoma" panose="020B0604030504040204" pitchFamily="34" charset="0"/>
                <a:hlinkClick r:id="rId4"/>
              </a:rPr>
              <a:t>Alianza</a:t>
            </a:r>
            <a:r>
              <a:rPr lang="en-US" altLang="en-US" u="sng" dirty="0">
                <a:latin typeface="Tahoma" panose="020B0604030504040204" pitchFamily="34" charset="0"/>
                <a:cs typeface="Tahoma" panose="020B0604030504040204" pitchFamily="34" charset="0"/>
                <a:hlinkClick r:id="rId4"/>
              </a:rPr>
              <a:t> CHS</a:t>
            </a:r>
            <a:r>
              <a:rPr lang="en-US" altLang="en-US" dirty="0">
                <a:latin typeface="Tahoma" panose="020B0604030504040204" pitchFamily="34" charset="0"/>
                <a:cs typeface="Tahoma" panose="020B0604030504040204" pitchFamily="34" charset="0"/>
              </a:rPr>
              <a:t>, en especial para </a:t>
            </a:r>
            <a:r>
              <a:rPr lang="en-US" altLang="en-US" dirty="0" err="1">
                <a:latin typeface="Tahoma" panose="020B0604030504040204" pitchFamily="34" charset="0"/>
                <a:cs typeface="Tahoma" panose="020B0604030504040204" pitchFamily="34" charset="0"/>
              </a:rPr>
              <a:t>obtener</a:t>
            </a:r>
            <a:r>
              <a:rPr lang="en-US" altLang="en-US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dirty="0" err="1">
                <a:latin typeface="Tahoma" panose="020B0604030504040204" pitchFamily="34" charset="0"/>
                <a:cs typeface="Tahoma" panose="020B0604030504040204" pitchFamily="34" charset="0"/>
              </a:rPr>
              <a:t>información</a:t>
            </a:r>
            <a:r>
              <a:rPr lang="en-US" altLang="en-US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dirty="0" err="1">
                <a:latin typeface="Tahoma" panose="020B0604030504040204" pitchFamily="34" charset="0"/>
                <a:cs typeface="Tahoma" panose="020B0604030504040204" pitchFamily="34" charset="0"/>
              </a:rPr>
              <a:t>adicional</a:t>
            </a:r>
            <a:r>
              <a:rPr lang="en-US" altLang="en-US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dirty="0" err="1">
                <a:latin typeface="Tahoma" panose="020B0604030504040204" pitchFamily="34" charset="0"/>
                <a:cs typeface="Tahoma" panose="020B0604030504040204" pitchFamily="34" charset="0"/>
              </a:rPr>
              <a:t>acerca</a:t>
            </a:r>
            <a:r>
              <a:rPr lang="en-US" altLang="en-US" dirty="0">
                <a:latin typeface="Tahoma" panose="020B0604030504040204" pitchFamily="34" charset="0"/>
                <a:cs typeface="Tahoma" panose="020B0604030504040204" pitchFamily="34" charset="0"/>
              </a:rPr>
              <a:t> de la </a:t>
            </a:r>
            <a:r>
              <a:rPr lang="en-US" altLang="en-US" u="sng" dirty="0" err="1">
                <a:latin typeface="Tahoma" panose="020B0604030504040204" pitchFamily="34" charset="0"/>
                <a:cs typeface="Tahoma" panose="020B0604030504040204" pitchFamily="34" charset="0"/>
                <a:hlinkClick r:id="rId5"/>
              </a:rPr>
              <a:t>verificación</a:t>
            </a:r>
            <a:r>
              <a:rPr lang="en-US" altLang="en-US" dirty="0">
                <a:latin typeface="Tahoma" panose="020B0604030504040204" pitchFamily="34" charset="0"/>
                <a:cs typeface="Tahoma" panose="020B0604030504040204" pitchFamily="34" charset="0"/>
              </a:rPr>
              <a:t> y </a:t>
            </a:r>
            <a:r>
              <a:rPr lang="en-US" altLang="en-US" dirty="0" err="1">
                <a:latin typeface="Tahoma" panose="020B0604030504040204" pitchFamily="34" charset="0"/>
                <a:cs typeface="Tahoma" panose="020B0604030504040204" pitchFamily="34" charset="0"/>
                <a:hlinkClick r:id="rId6"/>
              </a:rPr>
              <a:t>apoyo</a:t>
            </a:r>
            <a:r>
              <a:rPr lang="en-US" altLang="en-US" dirty="0">
                <a:latin typeface="Tahoma" panose="020B0604030504040204" pitchFamily="34" charset="0"/>
                <a:cs typeface="Tahoma" panose="020B0604030504040204" pitchFamily="34" charset="0"/>
                <a:hlinkClick r:id="rId6"/>
              </a:rPr>
              <a:t> </a:t>
            </a:r>
            <a:r>
              <a:rPr lang="en-US" altLang="en-US" dirty="0" err="1">
                <a:latin typeface="Tahoma" panose="020B0604030504040204" pitchFamily="34" charset="0"/>
                <a:cs typeface="Tahoma" panose="020B0604030504040204" pitchFamily="34" charset="0"/>
                <a:hlinkClick r:id="rId6"/>
              </a:rPr>
              <a:t>adicional</a:t>
            </a:r>
            <a:r>
              <a:rPr lang="en-US" altLang="en-US" dirty="0">
                <a:latin typeface="Tahoma" panose="020B0604030504040204" pitchFamily="34" charset="0"/>
                <a:cs typeface="Tahoma" panose="020B0604030504040204" pitchFamily="34" charset="0"/>
                <a:hlinkClick r:id="rId6"/>
              </a:rPr>
              <a:t> de </a:t>
            </a:r>
            <a:r>
              <a:rPr lang="en-US" altLang="en-US" dirty="0" err="1">
                <a:latin typeface="Tahoma" panose="020B0604030504040204" pitchFamily="34" charset="0"/>
                <a:cs typeface="Tahoma" panose="020B0604030504040204" pitchFamily="34" charset="0"/>
                <a:hlinkClick r:id="rId6"/>
              </a:rPr>
              <a:t>capacitación</a:t>
            </a:r>
            <a:endParaRPr lang="en-US" altLang="en-US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" dirty="0" smtClean="0"/>
              <a:t>Módulo A8 – La Norma Humanitaria Esencial (CHS) en el Manual Esfera Paquete de capacitación Esfera 2015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417633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511" y="1149791"/>
            <a:ext cx="6203206" cy="46911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El Manual Esfera</a:t>
            </a:r>
            <a:endParaRPr lang="es-ES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" dirty="0" smtClean="0"/>
              <a:t>Módulo A8 – La Norma Humanitaria Esencial (CHS) en el Manual Esfera Paquete de capacitación Esfera 2015</a:t>
            </a:r>
            <a:endParaRPr lang="en-GB" dirty="0" smtClean="0"/>
          </a:p>
        </p:txBody>
      </p:sp>
      <p:sp>
        <p:nvSpPr>
          <p:cNvPr id="15" name="Rectangle 14"/>
          <p:cNvSpPr/>
          <p:nvPr/>
        </p:nvSpPr>
        <p:spPr>
          <a:xfrm>
            <a:off x="1188511" y="2752533"/>
            <a:ext cx="1193632" cy="3088431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6" name="Rectangle 15"/>
          <p:cNvSpPr/>
          <p:nvPr/>
        </p:nvSpPr>
        <p:spPr>
          <a:xfrm>
            <a:off x="2947820" y="1234679"/>
            <a:ext cx="2692045" cy="1862080"/>
          </a:xfrm>
          <a:prstGeom prst="rect">
            <a:avLst/>
          </a:prstGeom>
          <a:noFill/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1752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6754" y="1222889"/>
            <a:ext cx="4730493" cy="473049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La Norma Humanitaria Esencial: Orígenes</a:t>
            </a:r>
            <a:endParaRPr lang="es-ES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" dirty="0" smtClean="0"/>
              <a:t>Módulo A8 – La Norma Humanitaria Esencial (CHS) en el Manual Esfera Paquete de capacitación Esfera 2015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484903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La Norma Humanitaria </a:t>
            </a:r>
            <a:r>
              <a:rPr lang="es-ES" smtClean="0"/>
              <a:t>Esencial</a:t>
            </a:r>
            <a:endParaRPr lang="es-ES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/>
              <a:t>1. Las comunidades y personas afectadas por crisis humanitarias </a:t>
            </a:r>
            <a:r>
              <a:rPr lang="es-ES" smtClean="0"/>
              <a:t>reciben una </a:t>
            </a:r>
            <a:r>
              <a:rPr lang="es-ES"/>
              <a:t>ayuda adecuada en relación con sus necesidades.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" dirty="0" smtClean="0"/>
              <a:t>Módulo A8 – La Norma Humanitaria Esencial (CHS) en el Manual Esfera Paquete de capacitación Esfera 2015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343869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La Norma Humanitaria </a:t>
            </a:r>
            <a:r>
              <a:rPr lang="es-ES" smtClean="0"/>
              <a:t>Esencial</a:t>
            </a:r>
            <a:endParaRPr lang="es-ES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/>
              <a:t>2. Las comunidades y personas afectadas por crisis humanitarias </a:t>
            </a:r>
            <a:r>
              <a:rPr lang="es-ES" smtClean="0"/>
              <a:t>tienen acceso </a:t>
            </a:r>
            <a:r>
              <a:rPr lang="es-ES"/>
              <a:t>a la ayuda que necesitan en el momento adecuado.</a:t>
            </a:r>
            <a:endParaRPr lang="es-E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" dirty="0" smtClean="0"/>
              <a:t>Módulo A8 – La Norma Humanitaria Esencial (CHS) en el Manual Esfera Paquete de capacitación Esfera 2015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4209564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La Norma Humanitaria </a:t>
            </a:r>
            <a:r>
              <a:rPr lang="es-ES" smtClean="0"/>
              <a:t>Esencial</a:t>
            </a:r>
            <a:endParaRPr lang="es-ES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/>
              <a:t>3. Las comunidades y personas afectadas por crisis humanitarias no </a:t>
            </a:r>
            <a:r>
              <a:rPr lang="es-ES" smtClean="0"/>
              <a:t>se ven </a:t>
            </a:r>
            <a:r>
              <a:rPr lang="es-ES"/>
              <a:t>perjudicadas y están más preparadas, son más resilientes y </a:t>
            </a:r>
            <a:r>
              <a:rPr lang="es-ES" smtClean="0"/>
              <a:t>están menos </a:t>
            </a:r>
            <a:r>
              <a:rPr lang="es-ES"/>
              <a:t>expuestas al riesgo como resultado de la acción humanitaria.</a:t>
            </a:r>
            <a:endParaRPr lang="es-E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" dirty="0" smtClean="0"/>
              <a:t>Módulo A8 – La Norma Humanitaria Esencial (CHS) en el Manual Esfera Paquete de capacitación Esfera 2015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59645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La Norma Humanitaria </a:t>
            </a:r>
            <a:r>
              <a:rPr lang="es-ES" smtClean="0"/>
              <a:t>Esencial</a:t>
            </a:r>
            <a:endParaRPr lang="es-ES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/>
              <a:t>4. Las comunidades y personas afectadas por crisis humanitarias conocen sus derechos, tienen acceso a la información y participan en todas las decisiones que les conciernen.</a:t>
            </a:r>
            <a:endParaRPr lang="es-E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" dirty="0" smtClean="0"/>
              <a:t>Módulo A8 – La Norma Humanitaria Esencial (CHS) en el Manual Esfera Paquete de capacitación Esfera 2015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992503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phere">
  <a:themeElements>
    <a:clrScheme name="Sphere">
      <a:dk1>
        <a:sysClr val="windowText" lastClr="000000"/>
      </a:dk1>
      <a:lt1>
        <a:sysClr val="window" lastClr="FFFFFF"/>
      </a:lt1>
      <a:dk2>
        <a:srgbClr val="004386"/>
      </a:dk2>
      <a:lt2>
        <a:srgbClr val="87B91D"/>
      </a:lt2>
      <a:accent1>
        <a:srgbClr val="579305"/>
      </a:accent1>
      <a:accent2>
        <a:srgbClr val="C80F3F"/>
      </a:accent2>
      <a:accent3>
        <a:srgbClr val="FBAD18"/>
      </a:accent3>
      <a:accent4>
        <a:srgbClr val="E4028C"/>
      </a:accent4>
      <a:accent5>
        <a:srgbClr val="4BACC6"/>
      </a:accent5>
      <a:accent6>
        <a:srgbClr val="F79646"/>
      </a:accent6>
      <a:hlink>
        <a:srgbClr val="004386"/>
      </a:hlink>
      <a:folHlink>
        <a:srgbClr val="00438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5">
            <a:lumMod val="20000"/>
            <a:lumOff val="80000"/>
          </a:schemeClr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Sphere.thmx</Template>
  <TotalTime>4919</TotalTime>
  <Words>7668</Words>
  <Application>Microsoft Office PowerPoint</Application>
  <PresentationFormat>On-screen Show (4:3)</PresentationFormat>
  <Paragraphs>475</Paragraphs>
  <Slides>37</Slides>
  <Notes>33</Notes>
  <HiddenSlides>1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3" baseType="lpstr">
      <vt:lpstr>Arial</vt:lpstr>
      <vt:lpstr>Calibri</vt:lpstr>
      <vt:lpstr>Lucida Grande</vt:lpstr>
      <vt:lpstr>Lucida Sans Regular</vt:lpstr>
      <vt:lpstr>Tahoma</vt:lpstr>
      <vt:lpstr>Sphere</vt:lpstr>
      <vt:lpstr>PowerPoint Presentation</vt:lpstr>
      <vt:lpstr>Resultados de aprendizaje</vt:lpstr>
      <vt:lpstr>El Manual Esfera</vt:lpstr>
      <vt:lpstr>El Manual Esfera</vt:lpstr>
      <vt:lpstr>La Norma Humanitaria Esencial: Orígenes</vt:lpstr>
      <vt:lpstr>La Norma Humanitaria Esencial</vt:lpstr>
      <vt:lpstr>La Norma Humanitaria Esencial</vt:lpstr>
      <vt:lpstr>La Norma Humanitaria Esencial</vt:lpstr>
      <vt:lpstr>La Norma Humanitaria Esencial</vt:lpstr>
      <vt:lpstr>La Norma Humanitaria Esencial</vt:lpstr>
      <vt:lpstr>La Norma Humanitaria Esencial</vt:lpstr>
      <vt:lpstr>La Norma Humanitaria Esencial</vt:lpstr>
      <vt:lpstr>La Norma Humanitaria Esencial</vt:lpstr>
      <vt:lpstr>La Norma Humanitaria Esencial</vt:lpstr>
      <vt:lpstr>Las Normas esenciales de Esfera:  comparativa</vt:lpstr>
      <vt:lpstr>Elementos de la CHS</vt:lpstr>
      <vt:lpstr>Elementos de la CHS</vt:lpstr>
      <vt:lpstr>Elementos de la CHS</vt:lpstr>
      <vt:lpstr>Elementos de la CHS</vt:lpstr>
      <vt:lpstr>Elementos de la CHS</vt:lpstr>
      <vt:lpstr>Elementos de la CHS</vt:lpstr>
      <vt:lpstr>Elementos de la CHS</vt:lpstr>
      <vt:lpstr>Elementos de la CHS</vt:lpstr>
      <vt:lpstr>Elementos de la CHS</vt:lpstr>
      <vt:lpstr>Elementos de la CHS</vt:lpstr>
      <vt:lpstr>PowerPoint Presentation</vt:lpstr>
      <vt:lpstr>PowerPoint Presentation</vt:lpstr>
      <vt:lpstr>Compromiso 3</vt:lpstr>
      <vt:lpstr>Compromiso 5</vt:lpstr>
      <vt:lpstr>Compromiso 6</vt:lpstr>
      <vt:lpstr>Compromiso 8</vt:lpstr>
      <vt:lpstr>Huracán Esther</vt:lpstr>
      <vt:lpstr>Huracán Esther – consecuencias</vt:lpstr>
      <vt:lpstr>Información de fondo acerca de Sarandeh</vt:lpstr>
      <vt:lpstr>Instrucciones</vt:lpstr>
      <vt:lpstr>Mensajes clave</vt:lpstr>
      <vt:lpstr>Más recursos de lectura</vt:lpstr>
    </vt:vector>
  </TitlesOfParts>
  <Company>Word Smiths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Nick Smith</dc:creator>
  <cp:lastModifiedBy>CeciliaFurtade</cp:lastModifiedBy>
  <cp:revision>331</cp:revision>
  <dcterms:created xsi:type="dcterms:W3CDTF">2014-12-22T15:37:12Z</dcterms:created>
  <dcterms:modified xsi:type="dcterms:W3CDTF">2016-02-22T16:52:58Z</dcterms:modified>
</cp:coreProperties>
</file>